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57" r:id="rId3"/>
    <p:sldId id="258" r:id="rId4"/>
    <p:sldId id="259" r:id="rId5"/>
    <p:sldId id="260" r:id="rId6"/>
    <p:sldId id="261" r:id="rId7"/>
    <p:sldId id="263" r:id="rId8"/>
    <p:sldId id="262" r:id="rId9"/>
    <p:sldId id="264" r:id="rId10"/>
    <p:sldId id="265" r:id="rId11"/>
    <p:sldId id="266"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6 - Ισοσκελές τρίγωνο"/>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540544" y="776288"/>
            <a:ext cx="8062912" cy="1470025"/>
          </a:xfrm>
        </p:spPr>
        <p:txBody>
          <a:bodyPr anchor="b">
            <a:normAutofit/>
          </a:bodyPr>
          <a:lstStyle>
            <a:lvl1pPr algn="r">
              <a:defRPr sz="440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1371600" y="6012656"/>
            <a:ext cx="5791200" cy="365125"/>
          </a:xfrm>
        </p:spPr>
        <p:txBody>
          <a:bodyPr tIns="0" bIns="0" anchor="t"/>
          <a:lstStyle>
            <a:lvl1pPr algn="r">
              <a:defRPr sz="1000"/>
            </a:lvl1pPr>
          </a:lstStyle>
          <a:p>
            <a:fld id="{184B2DDF-84D8-450C-85F6-D7F389AAABA2}" type="datetimeFigureOut">
              <a:rPr lang="el-GR" smtClean="0"/>
              <a:t>27/1/2022</a:t>
            </a:fld>
            <a:endParaRPr lang="el-GR"/>
          </a:p>
        </p:txBody>
      </p:sp>
      <p:sp>
        <p:nvSpPr>
          <p:cNvPr id="17" name="16 - Θέση υποσέλιδου"/>
          <p:cNvSpPr>
            <a:spLocks noGrp="1"/>
          </p:cNvSpPr>
          <p:nvPr>
            <p:ph type="ftr" sz="quarter" idx="11"/>
          </p:nvPr>
        </p:nvSpPr>
        <p:spPr>
          <a:xfrm>
            <a:off x="1371600" y="5650704"/>
            <a:ext cx="5791200" cy="365125"/>
          </a:xfrm>
        </p:spPr>
        <p:txBody>
          <a:bodyPr tIns="0" bIns="0" anchor="b"/>
          <a:lstStyle>
            <a:lvl1pPr algn="r">
              <a:defRPr sz="1100"/>
            </a:lvl1pPr>
          </a:lstStyle>
          <a:p>
            <a:endParaRPr lang="el-GR"/>
          </a:p>
        </p:txBody>
      </p:sp>
      <p:sp>
        <p:nvSpPr>
          <p:cNvPr id="29" name="28 - Θέση αριθμού διαφάνειας"/>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95EDE2DB-C4B6-4B58-BA81-9E518C5F77B7}"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84B2DDF-84D8-450C-85F6-D7F389AAABA2}" type="datetimeFigureOut">
              <a:rPr lang="el-GR" smtClean="0"/>
              <a:t>27/1/2022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5EDE2DB-C4B6-4B58-BA81-9E518C5F77B7}"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381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81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84B2DDF-84D8-450C-85F6-D7F389AAABA2}" type="datetimeFigureOut">
              <a:rPr lang="el-GR" smtClean="0"/>
              <a:t>27/1/2022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5EDE2DB-C4B6-4B58-BA81-9E518C5F77B7}"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399032"/>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457200" y="1882808"/>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791456" y="6480048"/>
            <a:ext cx="2133600" cy="301752"/>
          </a:xfrm>
        </p:spPr>
        <p:txBody>
          <a:bodyPr/>
          <a:lstStyle/>
          <a:p>
            <a:fld id="{184B2DDF-84D8-450C-85F6-D7F389AAABA2}" type="datetimeFigureOut">
              <a:rPr lang="el-GR" smtClean="0"/>
              <a:t>27/1/2022</a:t>
            </a:fld>
            <a:endParaRPr lang="el-GR"/>
          </a:p>
        </p:txBody>
      </p:sp>
      <p:sp>
        <p:nvSpPr>
          <p:cNvPr id="5" name="4 - Θέση υποσέλιδου"/>
          <p:cNvSpPr>
            <a:spLocks noGrp="1"/>
          </p:cNvSpPr>
          <p:nvPr>
            <p:ph type="ftr" sz="quarter" idx="11"/>
          </p:nvPr>
        </p:nvSpPr>
        <p:spPr>
          <a:xfrm>
            <a:off x="457200" y="6480969"/>
            <a:ext cx="4260056" cy="300831"/>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95EDE2DB-C4B6-4B58-BA81-9E518C5F77B7}"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9" name="8 - Ορθογώνιο τρίγωνο"/>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 Ισοσκελές τρίγωνο"/>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 Θέση ημερομηνίας"/>
          <p:cNvSpPr>
            <a:spLocks noGrp="1"/>
          </p:cNvSpPr>
          <p:nvPr>
            <p:ph type="dt" sz="half" idx="10"/>
          </p:nvPr>
        </p:nvSpPr>
        <p:spPr>
          <a:xfrm>
            <a:off x="6955632" y="6477000"/>
            <a:ext cx="2133600" cy="304800"/>
          </a:xfrm>
        </p:spPr>
        <p:txBody>
          <a:bodyPr/>
          <a:lstStyle/>
          <a:p>
            <a:fld id="{184B2DDF-84D8-450C-85F6-D7F389AAABA2}" type="datetimeFigureOut">
              <a:rPr lang="el-GR" smtClean="0"/>
              <a:t>27/1/2022</a:t>
            </a:fld>
            <a:endParaRPr lang="el-GR"/>
          </a:p>
        </p:txBody>
      </p:sp>
      <p:sp>
        <p:nvSpPr>
          <p:cNvPr id="5" name="4 - Θέση υποσέλιδου"/>
          <p:cNvSpPr>
            <a:spLocks noGrp="1"/>
          </p:cNvSpPr>
          <p:nvPr>
            <p:ph type="ftr" sz="quarter" idx="11"/>
          </p:nvPr>
        </p:nvSpPr>
        <p:spPr>
          <a:xfrm>
            <a:off x="2619376" y="6480969"/>
            <a:ext cx="4260056" cy="300831"/>
          </a:xfrm>
        </p:spPr>
        <p:txBody>
          <a:bodyPr/>
          <a:lstStyle/>
          <a:p>
            <a:endParaRPr lang="el-GR"/>
          </a:p>
        </p:txBody>
      </p:sp>
      <p:sp>
        <p:nvSpPr>
          <p:cNvPr id="6" name="5 - Θέση αριθμού διαφάνειας"/>
          <p:cNvSpPr>
            <a:spLocks noGrp="1"/>
          </p:cNvSpPr>
          <p:nvPr>
            <p:ph type="sldNum" sz="quarter" idx="12"/>
          </p:nvPr>
        </p:nvSpPr>
        <p:spPr>
          <a:xfrm>
            <a:off x="8451056" y="809624"/>
            <a:ext cx="502920" cy="300831"/>
          </a:xfrm>
        </p:spPr>
        <p:txBody>
          <a:bodyPr/>
          <a:lstStyle/>
          <a:p>
            <a:fld id="{95EDE2DB-C4B6-4B58-BA81-9E518C5F77B7}" type="slidenum">
              <a:rPr lang="el-GR" smtClean="0"/>
              <a:t>‹#›</a:t>
            </a:fld>
            <a:endParaRPr lang="el-GR"/>
          </a:p>
        </p:txBody>
      </p:sp>
      <p:cxnSp>
        <p:nvCxnSpPr>
          <p:cNvPr id="11" name="10 - Ευθεία γραμμή σύνδεσης"/>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 Ευθεία γραμμή σύνδεσης"/>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 Τίτλος"/>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marL="0"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4791456" y="6480969"/>
            <a:ext cx="2133600" cy="301752"/>
          </a:xfrm>
        </p:spPr>
        <p:txBody>
          <a:bodyPr/>
          <a:lstStyle/>
          <a:p>
            <a:fld id="{184B2DDF-84D8-450C-85F6-D7F389AAABA2}" type="datetimeFigureOut">
              <a:rPr lang="el-GR" smtClean="0"/>
              <a:t>27/1/2022</a:t>
            </a:fld>
            <a:endParaRPr lang="el-GR"/>
          </a:p>
        </p:txBody>
      </p:sp>
      <p:sp>
        <p:nvSpPr>
          <p:cNvPr id="6" name="5 - Θέση υποσέλιδου"/>
          <p:cNvSpPr>
            <a:spLocks noGrp="1"/>
          </p:cNvSpPr>
          <p:nvPr>
            <p:ph type="ftr" sz="quarter" idx="11"/>
          </p:nvPr>
        </p:nvSpPr>
        <p:spPr>
          <a:xfrm>
            <a:off x="457200" y="6480969"/>
            <a:ext cx="4260056" cy="301752"/>
          </a:xfrm>
        </p:spPr>
        <p:txBody>
          <a:bodyPr/>
          <a:lstStyle/>
          <a:p>
            <a:endParaRPr lang="el-GR"/>
          </a:p>
        </p:txBody>
      </p:sp>
      <p:sp>
        <p:nvSpPr>
          <p:cNvPr id="7" name="6 - Θέση αριθμού διαφάνειας"/>
          <p:cNvSpPr>
            <a:spLocks noGrp="1"/>
          </p:cNvSpPr>
          <p:nvPr>
            <p:ph type="sldNum" sz="quarter" idx="12"/>
          </p:nvPr>
        </p:nvSpPr>
        <p:spPr>
          <a:xfrm>
            <a:off x="7589520" y="6480969"/>
            <a:ext cx="502920" cy="301752"/>
          </a:xfrm>
        </p:spPr>
        <p:txBody>
          <a:bodyPr/>
          <a:lstStyle/>
          <a:p>
            <a:fld id="{95EDE2DB-C4B6-4B58-BA81-9E518C5F77B7}"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a:xfrm>
            <a:off x="4791456" y="6480969"/>
            <a:ext cx="2130552" cy="301752"/>
          </a:xfrm>
        </p:spPr>
        <p:txBody>
          <a:bodyPr/>
          <a:lstStyle/>
          <a:p>
            <a:fld id="{184B2DDF-84D8-450C-85F6-D7F389AAABA2}" type="datetimeFigureOut">
              <a:rPr lang="el-GR" smtClean="0"/>
              <a:t>27/1/2022</a:t>
            </a:fld>
            <a:endParaRPr lang="el-GR"/>
          </a:p>
        </p:txBody>
      </p:sp>
      <p:sp>
        <p:nvSpPr>
          <p:cNvPr id="8" name="7 - Θέση υποσέλιδου"/>
          <p:cNvSpPr>
            <a:spLocks noGrp="1"/>
          </p:cNvSpPr>
          <p:nvPr>
            <p:ph type="ftr" sz="quarter" idx="11"/>
          </p:nvPr>
        </p:nvSpPr>
        <p:spPr>
          <a:xfrm>
            <a:off x="457200" y="6480969"/>
            <a:ext cx="4261104" cy="301752"/>
          </a:xfrm>
        </p:spPr>
        <p:txBody>
          <a:bodyPr/>
          <a:lstStyle/>
          <a:p>
            <a:endParaRPr lang="el-GR"/>
          </a:p>
        </p:txBody>
      </p:sp>
      <p:sp>
        <p:nvSpPr>
          <p:cNvPr id="9" name="8 - Θέση αριθμού διαφάνειας"/>
          <p:cNvSpPr>
            <a:spLocks noGrp="1"/>
          </p:cNvSpPr>
          <p:nvPr>
            <p:ph type="sldNum" sz="quarter" idx="12"/>
          </p:nvPr>
        </p:nvSpPr>
        <p:spPr>
          <a:xfrm>
            <a:off x="7589520" y="6483096"/>
            <a:ext cx="502920" cy="301752"/>
          </a:xfrm>
        </p:spPr>
        <p:txBody>
          <a:bodyPr/>
          <a:lstStyle>
            <a:lvl1pPr algn="ctr">
              <a:defRPr/>
            </a:lvl1pPr>
          </a:lstStyle>
          <a:p>
            <a:fld id="{95EDE2DB-C4B6-4B58-BA81-9E518C5F77B7}"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b="0"/>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184B2DDF-84D8-450C-85F6-D7F389AAABA2}" type="datetimeFigureOut">
              <a:rPr lang="el-GR" smtClean="0"/>
              <a:t>27/1/2022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95EDE2DB-C4B6-4B58-BA81-9E518C5F77B7}"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a:xfrm>
            <a:off x="4791456" y="6480969"/>
            <a:ext cx="2133600" cy="301752"/>
          </a:xfrm>
        </p:spPr>
        <p:txBody>
          <a:bodyPr/>
          <a:lstStyle/>
          <a:p>
            <a:fld id="{184B2DDF-84D8-450C-85F6-D7F389AAABA2}" type="datetimeFigureOut">
              <a:rPr lang="el-GR" smtClean="0"/>
              <a:t>27/1/2022</a:t>
            </a:fld>
            <a:endParaRPr lang="el-GR"/>
          </a:p>
        </p:txBody>
      </p:sp>
      <p:sp>
        <p:nvSpPr>
          <p:cNvPr id="3" name="2 - Θέση υποσέλιδου"/>
          <p:cNvSpPr>
            <a:spLocks noGrp="1"/>
          </p:cNvSpPr>
          <p:nvPr>
            <p:ph type="ftr" sz="quarter" idx="11"/>
          </p:nvPr>
        </p:nvSpPr>
        <p:spPr>
          <a:xfrm>
            <a:off x="457200" y="6481890"/>
            <a:ext cx="4260056" cy="300831"/>
          </a:xfrm>
        </p:spPr>
        <p:txBody>
          <a:bodyPr/>
          <a:lstStyle/>
          <a:p>
            <a:endParaRPr lang="el-GR"/>
          </a:p>
        </p:txBody>
      </p:sp>
      <p:sp>
        <p:nvSpPr>
          <p:cNvPr id="4" name="3 - Θέση αριθμού διαφάνειας"/>
          <p:cNvSpPr>
            <a:spLocks noGrp="1"/>
          </p:cNvSpPr>
          <p:nvPr>
            <p:ph type="sldNum" sz="quarter" idx="12"/>
          </p:nvPr>
        </p:nvSpPr>
        <p:spPr>
          <a:xfrm>
            <a:off x="7589520" y="6480969"/>
            <a:ext cx="502920" cy="301752"/>
          </a:xfrm>
        </p:spPr>
        <p:txBody>
          <a:bodyPr/>
          <a:lstStyle/>
          <a:p>
            <a:fld id="{95EDE2DB-C4B6-4B58-BA81-9E518C5F77B7}"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278976" y="6556248"/>
            <a:ext cx="2133600" cy="301752"/>
          </a:xfrm>
        </p:spPr>
        <p:txBody>
          <a:bodyPr/>
          <a:lstStyle>
            <a:lvl1pPr>
              <a:defRPr sz="900"/>
            </a:lvl1pPr>
          </a:lstStyle>
          <a:p>
            <a:fld id="{184B2DDF-84D8-450C-85F6-D7F389AAABA2}" type="datetimeFigureOut">
              <a:rPr lang="el-GR" smtClean="0"/>
              <a:t>27/1/2022</a:t>
            </a:fld>
            <a:endParaRPr lang="el-GR"/>
          </a:p>
        </p:txBody>
      </p:sp>
      <p:sp>
        <p:nvSpPr>
          <p:cNvPr id="6" name="5 - Θέση υποσέλιδου"/>
          <p:cNvSpPr>
            <a:spLocks noGrp="1"/>
          </p:cNvSpPr>
          <p:nvPr>
            <p:ph type="ftr" sz="quarter" idx="11"/>
          </p:nvPr>
        </p:nvSpPr>
        <p:spPr>
          <a:xfrm>
            <a:off x="1135856" y="6556248"/>
            <a:ext cx="5143120"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410576" y="6556248"/>
            <a:ext cx="502920" cy="301752"/>
          </a:xfrm>
        </p:spPr>
        <p:txBody>
          <a:bodyPr/>
          <a:lstStyle>
            <a:lvl1pPr>
              <a:defRPr sz="900"/>
            </a:lvl1pPr>
          </a:lstStyle>
          <a:p>
            <a:fld id="{95EDE2DB-C4B6-4B58-BA81-9E518C5F77B7}"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6108192" y="6556248"/>
            <a:ext cx="2103120" cy="301752"/>
          </a:xfrm>
        </p:spPr>
        <p:txBody>
          <a:bodyPr/>
          <a:lstStyle>
            <a:lvl1pPr>
              <a:defRPr sz="900"/>
            </a:lvl1pPr>
          </a:lstStyle>
          <a:p>
            <a:fld id="{184B2DDF-84D8-450C-85F6-D7F389AAABA2}" type="datetimeFigureOut">
              <a:rPr lang="el-GR" smtClean="0"/>
              <a:t>27/1/2022</a:t>
            </a:fld>
            <a:endParaRPr lang="el-GR"/>
          </a:p>
        </p:txBody>
      </p:sp>
      <p:sp>
        <p:nvSpPr>
          <p:cNvPr id="6" name="5 - Θέση υποσέλιδου"/>
          <p:cNvSpPr>
            <a:spLocks noGrp="1"/>
          </p:cNvSpPr>
          <p:nvPr>
            <p:ph type="ftr" sz="quarter" idx="11"/>
          </p:nvPr>
        </p:nvSpPr>
        <p:spPr>
          <a:xfrm>
            <a:off x="1170432" y="6557169"/>
            <a:ext cx="4948072"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217192" y="6556248"/>
            <a:ext cx="365760" cy="301752"/>
          </a:xfrm>
        </p:spPr>
        <p:txBody>
          <a:bodyPr/>
          <a:lstStyle>
            <a:lvl1pPr algn="ctr">
              <a:defRPr sz="900"/>
            </a:lvl1pPr>
          </a:lstStyle>
          <a:p>
            <a:fld id="{95EDE2DB-C4B6-4B58-BA81-9E518C5F77B7}"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 Ορθογώνιο τρίγωνο"/>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 Ευθεία γραμμή σύνδεσης"/>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 Ευθεία γραμμή σύνδεσης"/>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 Θέση τίτλου"/>
          <p:cNvSpPr>
            <a:spLocks noGrp="1"/>
          </p:cNvSpPr>
          <p:nvPr>
            <p:ph type="title"/>
          </p:nvPr>
        </p:nvSpPr>
        <p:spPr>
          <a:xfrm>
            <a:off x="457200" y="267494"/>
            <a:ext cx="8229600" cy="1399032"/>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84B2DDF-84D8-450C-85F6-D7F389AAABA2}" type="datetimeFigureOut">
              <a:rPr lang="el-GR" smtClean="0"/>
              <a:t>27/1/2022</a:t>
            </a:fld>
            <a:endParaRPr lang="el-GR"/>
          </a:p>
        </p:txBody>
      </p:sp>
      <p:sp>
        <p:nvSpPr>
          <p:cNvPr id="3" name="2 - Θέση υποσέλιδου"/>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a:p>
        </p:txBody>
      </p:sp>
      <p:sp>
        <p:nvSpPr>
          <p:cNvPr id="23" name="22 - Θέση αριθμού διαφάνειας"/>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95EDE2DB-C4B6-4B58-BA81-9E518C5F77B7}"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l-GR" sz="6000" dirty="0" smtClean="0"/>
              <a:t>Οι τρεις Ιεράρχες</a:t>
            </a:r>
            <a:endParaRPr lang="el-GR" sz="6000" dirty="0"/>
          </a:p>
        </p:txBody>
      </p:sp>
      <p:sp>
        <p:nvSpPr>
          <p:cNvPr id="3" name="2 - Υπότιτλος"/>
          <p:cNvSpPr>
            <a:spLocks noGrp="1"/>
          </p:cNvSpPr>
          <p:nvPr>
            <p:ph type="subTitle" idx="1"/>
          </p:nvPr>
        </p:nvSpPr>
        <p:spPr>
          <a:xfrm>
            <a:off x="540544" y="2250280"/>
            <a:ext cx="8062912" cy="3536174"/>
          </a:xfrm>
        </p:spPr>
        <p:txBody>
          <a:bodyPr/>
          <a:lstStyle/>
          <a:p>
            <a:endParaRPr lang="el-GR" dirty="0" smtClean="0"/>
          </a:p>
          <a:p>
            <a:endParaRPr lang="el-GR" dirty="0" smtClean="0"/>
          </a:p>
          <a:p>
            <a:endParaRPr lang="el-GR" dirty="0" smtClean="0"/>
          </a:p>
          <a:p>
            <a:endParaRPr lang="el-GR" dirty="0" smtClean="0"/>
          </a:p>
          <a:p>
            <a:r>
              <a:rPr lang="el-GR" dirty="0" smtClean="0"/>
              <a:t>Βασίλειος ο Μέγας</a:t>
            </a:r>
            <a:br>
              <a:rPr lang="el-GR" dirty="0" smtClean="0"/>
            </a:br>
            <a:r>
              <a:rPr lang="el-GR" dirty="0" smtClean="0"/>
              <a:t>Ιωάννης ο Χρυσόστομος</a:t>
            </a:r>
            <a:br>
              <a:rPr lang="el-GR" dirty="0" smtClean="0"/>
            </a:br>
            <a:r>
              <a:rPr lang="el-GR" dirty="0" smtClean="0"/>
              <a:t>Γρηγόριος ο </a:t>
            </a:r>
            <a:r>
              <a:rPr lang="el-GR" dirty="0" err="1" smtClean="0"/>
              <a:t>Ναζηανζινός</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357166"/>
            <a:ext cx="8229600" cy="6097642"/>
          </a:xfrm>
        </p:spPr>
        <p:txBody>
          <a:bodyPr>
            <a:normAutofit/>
          </a:bodyPr>
          <a:lstStyle/>
          <a:p>
            <a:r>
              <a:rPr lang="el-GR" dirty="0" smtClean="0"/>
              <a:t>Ήταν σφοδρός οπαδός των γραμμάτων και επιθυμούσε να γεφυρώσει το χάσμα μεταξύ ελληνόφωνων και λατινόφωνων θεολόγων της εποχής του. Εκτός από εξαιρετικός θεολόγος όμως, υπήρξε και πολύ καλός ποιητής, αφού έγραψε αρκετά </a:t>
            </a:r>
            <a:r>
              <a:rPr lang="el-GR" dirty="0" smtClean="0"/>
              <a:t>ποιήματα </a:t>
            </a:r>
            <a:r>
              <a:rPr lang="el-GR" dirty="0" smtClean="0"/>
              <a:t>με θεολογικά και ηθικά θέματα</a:t>
            </a:r>
            <a:r>
              <a:rPr lang="el-GR" dirty="0" smtClean="0"/>
              <a:t>.</a:t>
            </a:r>
            <a:endParaRPr lang="el-GR" dirty="0"/>
          </a:p>
        </p:txBody>
      </p:sp>
      <p:pic>
        <p:nvPicPr>
          <p:cNvPr id="4" name="3 - Εικόνα" descr="αρχείο λήψης (1).jpg"/>
          <p:cNvPicPr>
            <a:picLocks noChangeAspect="1"/>
          </p:cNvPicPr>
          <p:nvPr/>
        </p:nvPicPr>
        <p:blipFill>
          <a:blip r:embed="rId2" cstate="print"/>
          <a:stretch>
            <a:fillRect/>
          </a:stretch>
        </p:blipFill>
        <p:spPr>
          <a:xfrm>
            <a:off x="6072198" y="4143380"/>
            <a:ext cx="1990725" cy="2295525"/>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endParaRPr lang="el-GR" dirty="0" smtClean="0"/>
          </a:p>
          <a:p>
            <a:endParaRPr lang="el-GR" dirty="0" smtClean="0"/>
          </a:p>
          <a:p>
            <a:endParaRPr lang="el-GR" i="1" dirty="0" smtClean="0">
              <a:solidFill>
                <a:schemeClr val="accent2">
                  <a:lumMod val="75000"/>
                </a:schemeClr>
              </a:solidFill>
              <a:latin typeface="Arial" pitchFamily="34" charset="0"/>
              <a:cs typeface="Arial" pitchFamily="34" charset="0"/>
            </a:endParaRPr>
          </a:p>
          <a:p>
            <a:pPr>
              <a:buNone/>
            </a:pPr>
            <a:r>
              <a:rPr lang="el-GR" sz="3200" b="1" i="1" dirty="0" smtClean="0">
                <a:solidFill>
                  <a:schemeClr val="accent2">
                    <a:lumMod val="75000"/>
                  </a:schemeClr>
                </a:solidFill>
                <a:latin typeface="Arial" pitchFamily="34" charset="0"/>
                <a:cs typeface="Arial" pitchFamily="34" charset="0"/>
              </a:rPr>
              <a:t>                                                                                   Ευχαριστώ πολύ για την προσοχή σας</a:t>
            </a:r>
            <a:endParaRPr lang="el-GR" sz="3200" b="1" i="1" dirty="0">
              <a:solidFill>
                <a:schemeClr val="accent2">
                  <a:lumMod val="75000"/>
                </a:schemeClr>
              </a:solidFill>
              <a:latin typeface="Arial" pitchFamily="34" charset="0"/>
              <a:cs typeface="Arial" pitchFamily="34" charset="0"/>
            </a:endParaRPr>
          </a:p>
        </p:txBody>
      </p:sp>
      <p:sp>
        <p:nvSpPr>
          <p:cNvPr id="4" name="3 - Ορθογώνιο"/>
          <p:cNvSpPr/>
          <p:nvPr/>
        </p:nvSpPr>
        <p:spPr>
          <a:xfrm>
            <a:off x="-1560437" y="2967335"/>
            <a:ext cx="9847213" cy="923330"/>
          </a:xfrm>
          <a:prstGeom prst="rect">
            <a:avLst/>
          </a:prstGeom>
          <a:noFill/>
        </p:spPr>
        <p:txBody>
          <a:bodyPr wrap="square" lIns="91440" tIns="45720" rIns="91440" bIns="45720">
            <a:spAutoFit/>
          </a:bodyPr>
          <a:lstStyle/>
          <a:p>
            <a:pPr algn="r"/>
            <a:r>
              <a:rPr lang="el-GR"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a:t>
            </a:r>
            <a:endParaRPr lang="el-GR"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Ποιοι ήταν οι τρεις ιεράρχες και γιατί  τους τιμούμε;</a:t>
            </a:r>
            <a:endParaRPr lang="el-GR" dirty="0"/>
          </a:p>
        </p:txBody>
      </p:sp>
      <p:sp>
        <p:nvSpPr>
          <p:cNvPr id="3" name="2 - Θέση περιεχομένου"/>
          <p:cNvSpPr>
            <a:spLocks noGrp="1"/>
          </p:cNvSpPr>
          <p:nvPr>
            <p:ph idx="1"/>
          </p:nvPr>
        </p:nvSpPr>
        <p:spPr/>
        <p:txBody>
          <a:bodyPr>
            <a:normAutofit/>
          </a:bodyPr>
          <a:lstStyle/>
          <a:p>
            <a:r>
              <a:rPr lang="el-GR" dirty="0" smtClean="0"/>
              <a:t>Με τον όρο Τρεις Ιεράρχες, αναφερόμαστε συνοπτικά στους τρεις επιφανείς Αγίους και θεολόγους, Βασίλειο τον Μέγα, Ιωάννη τον Χρυσόστομο και Γρηγόριο τον </a:t>
            </a:r>
            <a:r>
              <a:rPr lang="el-GR" dirty="0" err="1" smtClean="0"/>
              <a:t>Ναζιανζηνό</a:t>
            </a:r>
            <a:endParaRPr lang="el-GR" dirty="0"/>
          </a:p>
        </p:txBody>
      </p:sp>
      <p:pic>
        <p:nvPicPr>
          <p:cNvPr id="4" name="3 - Εικόνα" descr="αρχείο λήψης.jpg"/>
          <p:cNvPicPr>
            <a:picLocks noChangeAspect="1"/>
          </p:cNvPicPr>
          <p:nvPr/>
        </p:nvPicPr>
        <p:blipFill>
          <a:blip r:embed="rId2" cstate="print"/>
          <a:stretch>
            <a:fillRect/>
          </a:stretch>
        </p:blipFill>
        <p:spPr>
          <a:xfrm>
            <a:off x="5357818" y="4643446"/>
            <a:ext cx="2762250" cy="165735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a:bodyPr>
          <a:lstStyle/>
          <a:p>
            <a:r>
              <a:rPr lang="el-GR" dirty="0" smtClean="0"/>
              <a:t>Για τη σοφία τους και τη χριστιανική τους ζωή, η Ορθόδοξη Εκκλησία τους ονόμασε αγίους και γιορτάζουν ο καθένας ξεχωριστά. Αλλά επειδή δημιουργήθηκε μια διαφωνία μεταξύ των χριστιανών για το ποιος από τους τρεις πρόσφερε τα περισσότερα, αποφασίστηκε και καθιερώθηκε από τα τέλη του 4ου αιώνα να υπάρχει και για τους τρεις μια κοινή γιορτή στις 30 Ιανουαρίου κάθε </a:t>
            </a:r>
            <a:r>
              <a:rPr lang="el-GR" dirty="0" smtClean="0"/>
              <a:t>έτους.</a:t>
            </a: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Βασίλειος </a:t>
            </a:r>
            <a:r>
              <a:rPr lang="el-GR" dirty="0" smtClean="0"/>
              <a:t>ο Μέγας</a:t>
            </a:r>
            <a:endParaRPr lang="el-GR" dirty="0"/>
          </a:p>
        </p:txBody>
      </p:sp>
      <p:sp>
        <p:nvSpPr>
          <p:cNvPr id="3" name="2 - Θέση περιεχομένου"/>
          <p:cNvSpPr>
            <a:spLocks noGrp="1"/>
          </p:cNvSpPr>
          <p:nvPr>
            <p:ph idx="1"/>
          </p:nvPr>
        </p:nvSpPr>
        <p:spPr/>
        <p:txBody>
          <a:bodyPr>
            <a:normAutofit/>
          </a:bodyPr>
          <a:lstStyle/>
          <a:p>
            <a:r>
              <a:rPr lang="el-GR" sz="2000" dirty="0" smtClean="0"/>
              <a:t>Ο Άγιος Βασίλειος ή Βασίλειος Καισαρείας, υπήρξε επίσκοπος Καισαρείας και θεωρείται Πατέρας της Εκκλησίας και ένας εκ των μεγαλύτερων θεολόγων της Ορθόδοξης Εκκλησίας. </a:t>
            </a:r>
            <a:endParaRPr lang="el-GR" sz="2000" dirty="0" smtClean="0"/>
          </a:p>
          <a:p>
            <a:r>
              <a:rPr lang="el-GR" sz="2000" dirty="0" smtClean="0"/>
              <a:t>Η </a:t>
            </a:r>
            <a:r>
              <a:rPr lang="el-GR" sz="2000" dirty="0" smtClean="0"/>
              <a:t>συμβολή του στην χριστιανική θεολογία θεωρείται κεφαλαιώδης ενώ </a:t>
            </a:r>
            <a:r>
              <a:rPr lang="el-GR" sz="2000" dirty="0" err="1" smtClean="0"/>
              <a:t>σ΄αυτόν</a:t>
            </a:r>
            <a:r>
              <a:rPr lang="el-GR" sz="2000" dirty="0" smtClean="0"/>
              <a:t> αποδίδεται και η «θεία λειτουργία του Μεγάλου Βασιλείου». </a:t>
            </a:r>
            <a:endParaRPr lang="el-GR" sz="2000" dirty="0" smtClean="0"/>
          </a:p>
          <a:p>
            <a:r>
              <a:rPr lang="el-GR" sz="2000" dirty="0" smtClean="0"/>
              <a:t>Ο </a:t>
            </a:r>
            <a:r>
              <a:rPr lang="el-GR" sz="2000" dirty="0" smtClean="0"/>
              <a:t>Μέγας Βασίλειος σπούδασε στην Αθήνα και θεωρούσε πολύ σημαντική τη μελέτη των κλασσικών συγγραφέων και της ελληνικής φιλοσοφίας, φυσικά υπό το χριστιανικό πρίσμα. Η συμβολή του στην ανάπτυξη των γραμμάτων και της φιλανθρωπίας τον κατέστησαν μια από τις μεγαλύτερες μορφές της Χριστιανικής </a:t>
            </a:r>
            <a:r>
              <a:rPr lang="el-GR" sz="2000" dirty="0" smtClean="0"/>
              <a:t>παράδοσης.</a:t>
            </a:r>
            <a:endParaRPr lang="el-GR"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220px-Vasil.jpg"/>
          <p:cNvPicPr>
            <a:picLocks noGrp="1" noChangeAspect="1"/>
          </p:cNvPicPr>
          <p:nvPr>
            <p:ph idx="1"/>
          </p:nvPr>
        </p:nvPicPr>
        <p:blipFill>
          <a:blip r:embed="rId2" cstate="print"/>
          <a:stretch>
            <a:fillRect/>
          </a:stretch>
        </p:blipFill>
        <p:spPr>
          <a:xfrm>
            <a:off x="3000364" y="928670"/>
            <a:ext cx="3754454" cy="5051447"/>
          </a:xfrm>
          <a:prstGeom prst="round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Ιωάννης ο </a:t>
            </a:r>
            <a:r>
              <a:rPr lang="el-GR" dirty="0" smtClean="0"/>
              <a:t>Χρυσόστομος</a:t>
            </a:r>
            <a:endParaRPr lang="el-GR" dirty="0"/>
          </a:p>
        </p:txBody>
      </p:sp>
      <p:sp>
        <p:nvSpPr>
          <p:cNvPr id="3" name="2 - Θέση περιεχομένου"/>
          <p:cNvSpPr>
            <a:spLocks noGrp="1"/>
          </p:cNvSpPr>
          <p:nvPr>
            <p:ph idx="1"/>
          </p:nvPr>
        </p:nvSpPr>
        <p:spPr/>
        <p:txBody>
          <a:bodyPr>
            <a:normAutofit/>
          </a:bodyPr>
          <a:lstStyle/>
          <a:p>
            <a:r>
              <a:rPr lang="el-GR" dirty="0" smtClean="0"/>
              <a:t>Θεωρείται πως η γλώσσα του «έσταζε μέλι» καθώς υπήρξε ο πιο χαρισματικός ρήτορας της εποχής του. Διετέλεσε Πατριάρχης Κωνσταντινουπόλεως και αφιέρωσε τη ζωή του στην ανάπτυξη της φιλανθρωπίας. Μάλιστα τα ημερήσια </a:t>
            </a:r>
            <a:r>
              <a:rPr lang="el-GR" dirty="0" err="1" smtClean="0"/>
              <a:t>συσσίτεια</a:t>
            </a:r>
            <a:r>
              <a:rPr lang="el-GR" dirty="0" smtClean="0"/>
              <a:t> που οργάνωσε έτρεφαν 7.000 </a:t>
            </a:r>
            <a:r>
              <a:rPr lang="el-GR" dirty="0" smtClean="0"/>
              <a:t>ανθρώπους.</a:t>
            </a: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500042"/>
            <a:ext cx="8229600" cy="5954766"/>
          </a:xfrm>
        </p:spPr>
        <p:txBody>
          <a:bodyPr>
            <a:normAutofit/>
          </a:bodyPr>
          <a:lstStyle/>
          <a:p>
            <a:r>
              <a:rPr lang="el-GR" dirty="0" smtClean="0"/>
              <a:t>Στον τομέα της φιλοσοφίας, μπορεί να απέρριπτε τις θεωρίες των αρχαίων Ελλήνων περί Θεού ωστόσο δεν δίστασε να χρησιμοποιήσει τις </a:t>
            </a:r>
            <a:r>
              <a:rPr lang="el-GR" dirty="0" err="1" smtClean="0"/>
              <a:t>εργαλειακές</a:t>
            </a:r>
            <a:r>
              <a:rPr lang="el-GR" dirty="0" smtClean="0"/>
              <a:t> μεθόδους της φιλοσοφίας τους προκειμένου να αναπτύξει μια συστηματική θεολογία</a:t>
            </a:r>
            <a:r>
              <a:rPr lang="el-GR" dirty="0" smtClean="0"/>
              <a:t>.</a:t>
            </a:r>
            <a:endParaRPr lang="el-GR" dirty="0"/>
          </a:p>
        </p:txBody>
      </p:sp>
      <p:pic>
        <p:nvPicPr>
          <p:cNvPr id="4" name="3 - Θέση περιεχομένου" descr="αρχείο λήψης.jpg"/>
          <p:cNvPicPr>
            <a:picLocks noChangeAspect="1"/>
          </p:cNvPicPr>
          <p:nvPr/>
        </p:nvPicPr>
        <p:blipFill>
          <a:blip r:embed="rId2" cstate="print"/>
          <a:stretch>
            <a:fillRect/>
          </a:stretch>
        </p:blipFill>
        <p:spPr>
          <a:xfrm>
            <a:off x="5643570" y="3571876"/>
            <a:ext cx="3109917" cy="291942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5" name="4 - Θέση περιεχομένου"/>
          <p:cNvSpPr>
            <a:spLocks noGrp="1"/>
          </p:cNvSpPr>
          <p:nvPr>
            <p:ph idx="1"/>
          </p:nvPr>
        </p:nvSpPr>
        <p:spPr>
          <a:xfrm>
            <a:off x="457200" y="428604"/>
            <a:ext cx="8229600" cy="6026204"/>
          </a:xfrm>
        </p:spPr>
        <p:txBody>
          <a:bodyPr>
            <a:normAutofit/>
          </a:bodyPr>
          <a:lstStyle/>
          <a:p>
            <a:r>
              <a:rPr lang="el-GR" dirty="0" smtClean="0"/>
              <a:t>Στη ζωή του υπήρξε υπόδειγμα ασκητή ενώ δεν παρέλειπε να καταδικάζει εκείνους τους ιερείς που πλούτιζαν από την ιδιότητά τους. Ήταν τέτοια η σκληρή κριτική που ασκούσε στους Αυτοκράτορες, που τελικά η αυλή τον κυνήγησε και τον εξόρισε. Όμως η φήμη του τον ξεπέρασε αφού θεωρείται Άγιος από όλες σχεδόν τις χριστιανικές </a:t>
            </a:r>
            <a:r>
              <a:rPr lang="el-GR" dirty="0" smtClean="0"/>
              <a:t>ομολογίες.</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Γρηγόριος ο </a:t>
            </a:r>
            <a:r>
              <a:rPr lang="el-GR" dirty="0" err="1" smtClean="0"/>
              <a:t>Ναζιανζηνός</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Γνωστός και με το προσωνύμιο «θεολόγος», ο Γρηγόριος υπήρξε Πατριάρχης Κωνσταντινούπολης τον 4ο αιώνα. Η επιρροή του στην Τριαδική θεολογία θεωρείται τόσο σημαντική που έγινε γνωστός ως «Τριαδικός Θεολόγος». Τα περισσότερα από τα έργα του επηρεάζουν τους σύγχρονους θεολόγους, ειδικά όσον αφορά τα τρία Πρόσωπα της Αγίας Τριάδας. Υπήρξε φίλος του Μεγάλου Βασιλείου καθώς και του αδελφού του Αγίου Γρηγορίου </a:t>
            </a:r>
            <a:r>
              <a:rPr lang="el-GR" dirty="0" err="1" smtClean="0"/>
              <a:t>Νύσσης</a:t>
            </a:r>
            <a:r>
              <a:rPr lang="el-GR" dirty="0" smtClean="0"/>
              <a:t>.</a:t>
            </a:r>
            <a:endParaRPr lang="el-G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31</TotalTime>
  <Words>460</Words>
  <Application>Microsoft Office PowerPoint</Application>
  <PresentationFormat>Προβολή στην οθόνη (4:3)</PresentationFormat>
  <Paragraphs>25</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Ζωντάνια</vt:lpstr>
      <vt:lpstr>Οι τρεις Ιεράρχες</vt:lpstr>
      <vt:lpstr>Ποιοι ήταν οι τρεις ιεράρχες και γιατί  τους τιμούμε;</vt:lpstr>
      <vt:lpstr>Διαφάνεια 3</vt:lpstr>
      <vt:lpstr>Βασίλειος ο Μέγας</vt:lpstr>
      <vt:lpstr>Διαφάνεια 5</vt:lpstr>
      <vt:lpstr>Ιωάννης ο Χρυσόστομος</vt:lpstr>
      <vt:lpstr>Διαφάνεια 7</vt:lpstr>
      <vt:lpstr>Διαφάνεια 8</vt:lpstr>
      <vt:lpstr>Γρηγόριος ο Ναζιανζηνός</vt:lpstr>
      <vt:lpstr>Διαφάνεια 10</vt:lpstr>
      <vt:lpstr>Διαφάνεια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 τρεις Ιεράρχες</dc:title>
  <dc:creator>user</dc:creator>
  <cp:lastModifiedBy>user</cp:lastModifiedBy>
  <cp:revision>6</cp:revision>
  <dcterms:created xsi:type="dcterms:W3CDTF">2022-01-27T12:45:19Z</dcterms:created>
  <dcterms:modified xsi:type="dcterms:W3CDTF">2022-01-27T13:17:14Z</dcterms:modified>
</cp:coreProperties>
</file>