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4" autoAdjust="0"/>
    <p:restoredTop sz="94624" autoAdjust="0"/>
  </p:normalViewPr>
  <p:slideViewPr>
    <p:cSldViewPr>
      <p:cViewPr varScale="1">
        <p:scale>
          <a:sx n="69" d="100"/>
          <a:sy n="69" d="100"/>
        </p:scale>
        <p:origin x="-1404" y="-102"/>
      </p:cViewPr>
      <p:guideLst>
        <p:guide orient="horz" pos="2160"/>
        <p:guide pos="2880"/>
      </p:guideLst>
    </p:cSldViewPr>
  </p:slideViewPr>
  <p:outlineViewPr>
    <p:cViewPr>
      <p:scale>
        <a:sx n="33" d="100"/>
        <a:sy n="33" d="100"/>
      </p:scale>
      <p:origin x="210" y="204"/>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770B25-5F53-4C59-B0C3-ECE47C9C15BF}" type="datetimeFigureOut">
              <a:rPr lang="el-GR" smtClean="0"/>
              <a:pPr/>
              <a:t>21/12/2022</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C17AA1-43C5-49E1-BD58-6B9676DBA50F}"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AC17AA1-43C5-49E1-BD58-6B9676DBA50F}" type="slidenum">
              <a:rPr lang="el-GR" smtClean="0"/>
              <a:pPr/>
              <a:t>4</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6 - Ευθεία γραμμή σύνδεσης"/>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 Τίτλος"/>
          <p:cNvSpPr>
            <a:spLocks noGrp="1"/>
          </p:cNvSpPr>
          <p:nvPr>
            <p:ph type="ctrTitle"/>
          </p:nvPr>
        </p:nvSpPr>
        <p:spPr>
          <a:xfrm>
            <a:off x="381000" y="4853411"/>
            <a:ext cx="8458200" cy="1222375"/>
          </a:xfrm>
        </p:spPr>
        <p:txBody>
          <a:bodyPr anchor="t"/>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16" name="15 - Θέση ημερομηνίας"/>
          <p:cNvSpPr>
            <a:spLocks noGrp="1"/>
          </p:cNvSpPr>
          <p:nvPr>
            <p:ph type="dt" sz="half" idx="10"/>
          </p:nvPr>
        </p:nvSpPr>
        <p:spPr/>
        <p:txBody>
          <a:bodyPr/>
          <a:lstStyle/>
          <a:p>
            <a:fld id="{CCC71A08-2C41-481A-9648-9FA0D7165B24}" type="datetimeFigureOut">
              <a:rPr lang="el-GR" smtClean="0"/>
              <a:pPr/>
              <a:t>21/12/2022</a:t>
            </a:fld>
            <a:endParaRPr lang="el-GR"/>
          </a:p>
        </p:txBody>
      </p:sp>
      <p:sp>
        <p:nvSpPr>
          <p:cNvPr id="2" name="1 - Θέση υποσέλιδου"/>
          <p:cNvSpPr>
            <a:spLocks noGrp="1"/>
          </p:cNvSpPr>
          <p:nvPr>
            <p:ph type="ftr" sz="quarter" idx="11"/>
          </p:nvPr>
        </p:nvSpPr>
        <p:spPr/>
        <p:txBody>
          <a:bodyPr/>
          <a:lstStyle/>
          <a:p>
            <a:endParaRPr lang="el-GR"/>
          </a:p>
        </p:txBody>
      </p:sp>
      <p:sp>
        <p:nvSpPr>
          <p:cNvPr id="15" name="14 - Θέση αριθμού διαφάνειας"/>
          <p:cNvSpPr>
            <a:spLocks noGrp="1"/>
          </p:cNvSpPr>
          <p:nvPr>
            <p:ph type="sldNum" sz="quarter" idx="12"/>
          </p:nvPr>
        </p:nvSpPr>
        <p:spPr>
          <a:xfrm>
            <a:off x="8229600" y="6473952"/>
            <a:ext cx="758952" cy="246888"/>
          </a:xfrm>
        </p:spPr>
        <p:txBody>
          <a:bodyPr/>
          <a:lstStyle/>
          <a:p>
            <a:fld id="{4123D409-99ED-4308-BE99-DABB64BC86E8}"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CCC71A08-2C41-481A-9648-9FA0D7165B24}" type="datetimeFigureOut">
              <a:rPr lang="el-GR" smtClean="0"/>
              <a:pPr/>
              <a:t>21/12/2022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123D409-99ED-4308-BE99-DABB64BC86E8}"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58000" y="549276"/>
            <a:ext cx="18288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549276"/>
            <a:ext cx="62484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CCC71A08-2C41-481A-9648-9FA0D7165B24}" type="datetimeFigureOut">
              <a:rPr lang="el-GR" smtClean="0"/>
              <a:pPr/>
              <a:t>21/12/2022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123D409-99ED-4308-BE99-DABB64BC86E8}"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2" name="2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27" name="26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Θέση ημερομηνίας"/>
          <p:cNvSpPr>
            <a:spLocks noGrp="1"/>
          </p:cNvSpPr>
          <p:nvPr>
            <p:ph type="dt" sz="half" idx="10"/>
          </p:nvPr>
        </p:nvSpPr>
        <p:spPr/>
        <p:txBody>
          <a:bodyPr/>
          <a:lstStyle/>
          <a:p>
            <a:fld id="{CCC71A08-2C41-481A-9648-9FA0D7165B24}" type="datetimeFigureOut">
              <a:rPr lang="el-GR" smtClean="0"/>
              <a:pPr/>
              <a:t>21/12/2022</a:t>
            </a:fld>
            <a:endParaRPr lang="el-GR"/>
          </a:p>
        </p:txBody>
      </p:sp>
      <p:sp>
        <p:nvSpPr>
          <p:cNvPr id="19" name="18 - Θέση υποσέλιδου"/>
          <p:cNvSpPr>
            <a:spLocks noGrp="1"/>
          </p:cNvSpPr>
          <p:nvPr>
            <p:ph type="ftr" sz="quarter" idx="11"/>
          </p:nvPr>
        </p:nvSpPr>
        <p:spPr>
          <a:xfrm>
            <a:off x="3581400" y="76200"/>
            <a:ext cx="2895600" cy="288925"/>
          </a:xfrm>
        </p:spPr>
        <p:txBody>
          <a:bodyPr/>
          <a:lstStyle/>
          <a:p>
            <a:endParaRPr lang="el-GR"/>
          </a:p>
        </p:txBody>
      </p:sp>
      <p:sp>
        <p:nvSpPr>
          <p:cNvPr id="16" name="15 - Θέση αριθμού διαφάνειας"/>
          <p:cNvSpPr>
            <a:spLocks noGrp="1"/>
          </p:cNvSpPr>
          <p:nvPr>
            <p:ph type="sldNum" sz="quarter" idx="12"/>
          </p:nvPr>
        </p:nvSpPr>
        <p:spPr>
          <a:xfrm>
            <a:off x="8229600" y="6473952"/>
            <a:ext cx="758952" cy="246888"/>
          </a:xfrm>
        </p:spPr>
        <p:txBody>
          <a:bodyPr/>
          <a:lstStyle/>
          <a:p>
            <a:fld id="{4123D409-99ED-4308-BE99-DABB64BC86E8}"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7" name="6 - Ευθεία γραμμή σύνδεσης"/>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 Θέση κειμένου"/>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19" name="18 - Θέση ημερομηνίας"/>
          <p:cNvSpPr>
            <a:spLocks noGrp="1"/>
          </p:cNvSpPr>
          <p:nvPr>
            <p:ph type="dt" sz="half" idx="10"/>
          </p:nvPr>
        </p:nvSpPr>
        <p:spPr/>
        <p:txBody>
          <a:bodyPr/>
          <a:lstStyle/>
          <a:p>
            <a:fld id="{CCC71A08-2C41-481A-9648-9FA0D7165B24}" type="datetimeFigureOut">
              <a:rPr lang="el-GR" smtClean="0"/>
              <a:pPr/>
              <a:t>21/12/2022</a:t>
            </a:fld>
            <a:endParaRPr lang="el-GR"/>
          </a:p>
        </p:txBody>
      </p:sp>
      <p:sp>
        <p:nvSpPr>
          <p:cNvPr id="11" name="10 - Θέση υποσέλιδου"/>
          <p:cNvSpPr>
            <a:spLocks noGrp="1"/>
          </p:cNvSpPr>
          <p:nvPr>
            <p:ph type="ftr" sz="quarter" idx="11"/>
          </p:nvPr>
        </p:nvSpPr>
        <p:spPr/>
        <p:txBody>
          <a:bodyPr/>
          <a:lstStyle/>
          <a:p>
            <a:endParaRPr lang="el-GR"/>
          </a:p>
        </p:txBody>
      </p:sp>
      <p:sp>
        <p:nvSpPr>
          <p:cNvPr id="16" name="15 - Θέση αριθμού διαφάνειας"/>
          <p:cNvSpPr>
            <a:spLocks noGrp="1"/>
          </p:cNvSpPr>
          <p:nvPr>
            <p:ph type="sldNum" sz="quarter" idx="12"/>
          </p:nvPr>
        </p:nvSpPr>
        <p:spPr/>
        <p:txBody>
          <a:bodyPr/>
          <a:lstStyle/>
          <a:p>
            <a:fld id="{4123D409-99ED-4308-BE99-DABB64BC86E8}" type="slidenum">
              <a:rPr lang="el-GR" smtClean="0"/>
              <a:pPr/>
              <a:t>‹#›</a:t>
            </a:fld>
            <a:endParaRPr lang="el-GR"/>
          </a:p>
        </p:txBody>
      </p:sp>
      <p:sp>
        <p:nvSpPr>
          <p:cNvPr id="8" name="7 - Τίτλος"/>
          <p:cNvSpPr>
            <a:spLocks noGrp="1"/>
          </p:cNvSpPr>
          <p:nvPr>
            <p:ph type="title"/>
          </p:nvPr>
        </p:nvSpPr>
        <p:spPr>
          <a:xfrm>
            <a:off x="180475" y="2947085"/>
            <a:ext cx="8686800" cy="1184825"/>
          </a:xfrm>
        </p:spPr>
        <p:txBody>
          <a:bodyPr rtlCol="0" anchor="t"/>
          <a:lstStyle>
            <a:lvl1pPr algn="r">
              <a:defRPr/>
            </a:lvl1pPr>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0" name="19 - Τίτλος"/>
          <p:cNvSpPr>
            <a:spLocks noGrp="1"/>
          </p:cNvSpPr>
          <p:nvPr>
            <p:ph type="title"/>
          </p:nvPr>
        </p:nvSpPr>
        <p:spPr>
          <a:xfrm>
            <a:off x="301752" y="457200"/>
            <a:ext cx="8686800" cy="841248"/>
          </a:xfrm>
        </p:spPr>
        <p:txBody>
          <a:bodyPr/>
          <a:lstStyle/>
          <a:p>
            <a:r>
              <a:rPr kumimoji="0" lang="el-GR" smtClean="0"/>
              <a:t>Kλικ για επεξεργασία του τίτλου</a:t>
            </a:r>
            <a:endParaRPr kumimoji="0" lang="en-US"/>
          </a:p>
        </p:txBody>
      </p:sp>
      <p:sp>
        <p:nvSpPr>
          <p:cNvPr id="14" name="13 - Θέση περιεχομένου"/>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20 - Θέση ημερομηνίας"/>
          <p:cNvSpPr>
            <a:spLocks noGrp="1"/>
          </p:cNvSpPr>
          <p:nvPr>
            <p:ph type="dt" sz="half" idx="10"/>
          </p:nvPr>
        </p:nvSpPr>
        <p:spPr/>
        <p:txBody>
          <a:bodyPr/>
          <a:lstStyle/>
          <a:p>
            <a:fld id="{CCC71A08-2C41-481A-9648-9FA0D7165B24}" type="datetimeFigureOut">
              <a:rPr lang="el-GR" smtClean="0"/>
              <a:pPr/>
              <a:t>21/12/2022</a:t>
            </a:fld>
            <a:endParaRPr lang="el-GR"/>
          </a:p>
        </p:txBody>
      </p:sp>
      <p:sp>
        <p:nvSpPr>
          <p:cNvPr id="10" name="9 - Θέση υποσέλιδου"/>
          <p:cNvSpPr>
            <a:spLocks noGrp="1"/>
          </p:cNvSpPr>
          <p:nvPr>
            <p:ph type="ftr" sz="quarter" idx="11"/>
          </p:nvPr>
        </p:nvSpPr>
        <p:spPr/>
        <p:txBody>
          <a:bodyPr/>
          <a:lstStyle/>
          <a:p>
            <a:endParaRPr lang="el-GR"/>
          </a:p>
        </p:txBody>
      </p:sp>
      <p:sp>
        <p:nvSpPr>
          <p:cNvPr id="31" name="30 - Θέση αριθμού διαφάνειας"/>
          <p:cNvSpPr>
            <a:spLocks noGrp="1"/>
          </p:cNvSpPr>
          <p:nvPr>
            <p:ph type="sldNum" sz="quarter" idx="12"/>
          </p:nvPr>
        </p:nvSpPr>
        <p:spPr/>
        <p:txBody>
          <a:bodyPr/>
          <a:lstStyle/>
          <a:p>
            <a:fld id="{4123D409-99ED-4308-BE99-DABB64BC86E8}"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9" name="28 - Τίτλος"/>
          <p:cNvSpPr>
            <a:spLocks noGrp="1"/>
          </p:cNvSpPr>
          <p:nvPr>
            <p:ph type="title"/>
          </p:nvPr>
        </p:nvSpPr>
        <p:spPr>
          <a:xfrm>
            <a:off x="304800" y="5410200"/>
            <a:ext cx="8610600" cy="882650"/>
          </a:xfrm>
        </p:spPr>
        <p:txBody>
          <a:bodyPr anchor="ctr"/>
          <a:lstStyle>
            <a:lvl1pPr>
              <a:defRPr/>
            </a:lvl1p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25" name="24 - Θέση κειμένου"/>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8" name="27 - Θέση περιεχομένου"/>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Θέση ημερομηνίας"/>
          <p:cNvSpPr>
            <a:spLocks noGrp="1"/>
          </p:cNvSpPr>
          <p:nvPr>
            <p:ph type="dt" sz="half" idx="10"/>
          </p:nvPr>
        </p:nvSpPr>
        <p:spPr/>
        <p:txBody>
          <a:bodyPr/>
          <a:lstStyle/>
          <a:p>
            <a:fld id="{CCC71A08-2C41-481A-9648-9FA0D7165B24}" type="datetimeFigureOut">
              <a:rPr lang="el-GR" smtClean="0"/>
              <a:pPr/>
              <a:t>21/12/2022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229600" y="6477000"/>
            <a:ext cx="762000" cy="246888"/>
          </a:xfrm>
        </p:spPr>
        <p:txBody>
          <a:bodyPr/>
          <a:lstStyle/>
          <a:p>
            <a:fld id="{4123D409-99ED-4308-BE99-DABB64BC86E8}" type="slidenum">
              <a:rPr lang="el-GR" smtClean="0"/>
              <a:pPr/>
              <a:t>‹#›</a:t>
            </a:fld>
            <a:endParaRPr lang="el-GR"/>
          </a:p>
        </p:txBody>
      </p:sp>
      <p:sp>
        <p:nvSpPr>
          <p:cNvPr id="11" name="10 - Ευθεία γραμμή σύνδεσης"/>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0" name="29 - Τίτλος"/>
          <p:cNvSpPr>
            <a:spLocks noGrp="1"/>
          </p:cNvSpPr>
          <p:nvPr>
            <p:ph type="title"/>
          </p:nvPr>
        </p:nvSpPr>
        <p:spPr>
          <a:xfrm>
            <a:off x="301752" y="457200"/>
            <a:ext cx="8686800" cy="841248"/>
          </a:xfrm>
        </p:spPr>
        <p:txBody>
          <a:bodyPr/>
          <a:lstStyle/>
          <a:p>
            <a:r>
              <a:rPr kumimoji="0" lang="el-GR" smtClean="0"/>
              <a:t>Kλικ για επεξεργασία του τίτλου</a:t>
            </a:r>
            <a:endParaRPr kumimoji="0" lang="en-US"/>
          </a:p>
        </p:txBody>
      </p:sp>
      <p:sp>
        <p:nvSpPr>
          <p:cNvPr id="12" name="11 - Θέση ημερομηνίας"/>
          <p:cNvSpPr>
            <a:spLocks noGrp="1"/>
          </p:cNvSpPr>
          <p:nvPr>
            <p:ph type="dt" sz="half" idx="10"/>
          </p:nvPr>
        </p:nvSpPr>
        <p:spPr/>
        <p:txBody>
          <a:bodyPr/>
          <a:lstStyle/>
          <a:p>
            <a:fld id="{CCC71A08-2C41-481A-9648-9FA0D7165B24}" type="datetimeFigureOut">
              <a:rPr lang="el-GR" smtClean="0"/>
              <a:pPr/>
              <a:t>21/12/2022</a:t>
            </a:fld>
            <a:endParaRPr lang="el-GR"/>
          </a:p>
        </p:txBody>
      </p:sp>
      <p:sp>
        <p:nvSpPr>
          <p:cNvPr id="21" name="20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123D409-99ED-4308-BE99-DABB64BC86E8}"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p>
            <a:fld id="{CCC71A08-2C41-481A-9648-9FA0D7165B24}" type="datetimeFigureOut">
              <a:rPr lang="el-GR" smtClean="0"/>
              <a:pPr/>
              <a:t>21/12/2022</a:t>
            </a:fld>
            <a:endParaRPr lang="el-GR"/>
          </a:p>
        </p:txBody>
      </p:sp>
      <p:sp>
        <p:nvSpPr>
          <p:cNvPr id="24" name="23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123D409-99ED-4308-BE99-DABB64BC86E8}"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7 - Ευθεία γραμμή σύνδεσης"/>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Τίτλος"/>
          <p:cNvSpPr>
            <a:spLocks noGrp="1"/>
          </p:cNvSpPr>
          <p:nvPr>
            <p:ph type="title"/>
          </p:nvPr>
        </p:nvSpPr>
        <p:spPr>
          <a:xfrm>
            <a:off x="457200" y="5486400"/>
            <a:ext cx="8458200" cy="520700"/>
          </a:xfrm>
        </p:spPr>
        <p:txBody>
          <a:bodyPr anchor="ctr"/>
          <a:lstStyle>
            <a:lvl1pPr algn="l">
              <a:buNone/>
              <a:defRPr sz="2000" b="1"/>
            </a:lvl1pPr>
          </a:lstStyle>
          <a:p>
            <a:r>
              <a:rPr kumimoji="0" lang="el-GR" smtClean="0"/>
              <a:t>Kλικ για επεξεργασία του τίτλου</a:t>
            </a:r>
            <a:endParaRPr kumimoji="0" lang="en-US"/>
          </a:p>
        </p:txBody>
      </p:sp>
      <p:sp>
        <p:nvSpPr>
          <p:cNvPr id="26" name="25 - Θέση κειμένου"/>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14" name="13 - Θέση περιεχομένου"/>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Θέση ημερομηνίας"/>
          <p:cNvSpPr>
            <a:spLocks noGrp="1"/>
          </p:cNvSpPr>
          <p:nvPr>
            <p:ph type="dt" sz="half" idx="10"/>
          </p:nvPr>
        </p:nvSpPr>
        <p:spPr/>
        <p:txBody>
          <a:bodyPr/>
          <a:lstStyle/>
          <a:p>
            <a:fld id="{CCC71A08-2C41-481A-9648-9FA0D7165B24}" type="datetimeFigureOut">
              <a:rPr lang="el-GR" smtClean="0"/>
              <a:pPr/>
              <a:t>21/12/2022</a:t>
            </a:fld>
            <a:endParaRPr lang="el-GR"/>
          </a:p>
        </p:txBody>
      </p:sp>
      <p:sp>
        <p:nvSpPr>
          <p:cNvPr id="29" name="28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123D409-99ED-4308-BE99-DABB64BC86E8}"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3" name="12 - Θέση εικόνας"/>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7" name="6 - Θέση ημερομηνίας"/>
          <p:cNvSpPr>
            <a:spLocks noGrp="1"/>
          </p:cNvSpPr>
          <p:nvPr>
            <p:ph type="dt" sz="half" idx="10"/>
          </p:nvPr>
        </p:nvSpPr>
        <p:spPr/>
        <p:txBody>
          <a:bodyPr/>
          <a:lstStyle/>
          <a:p>
            <a:fld id="{CCC71A08-2C41-481A-9648-9FA0D7165B24}" type="datetimeFigureOut">
              <a:rPr lang="el-GR" smtClean="0"/>
              <a:pPr/>
              <a:t>21/12/2022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31" name="30 - Θέση αριθμού διαφάνειας"/>
          <p:cNvSpPr>
            <a:spLocks noGrp="1"/>
          </p:cNvSpPr>
          <p:nvPr>
            <p:ph type="sldNum" sz="quarter" idx="12"/>
          </p:nvPr>
        </p:nvSpPr>
        <p:spPr/>
        <p:txBody>
          <a:bodyPr/>
          <a:lstStyle/>
          <a:p>
            <a:fld id="{4123D409-99ED-4308-BE99-DABB64BC86E8}" type="slidenum">
              <a:rPr lang="el-GR" smtClean="0"/>
              <a:pPr/>
              <a:t>‹#›</a:t>
            </a:fld>
            <a:endParaRPr lang="el-GR"/>
          </a:p>
        </p:txBody>
      </p:sp>
      <p:sp>
        <p:nvSpPr>
          <p:cNvPr id="17" name="16 - Τίτλος"/>
          <p:cNvSpPr>
            <a:spLocks noGrp="1"/>
          </p:cNvSpPr>
          <p:nvPr>
            <p:ph type="title"/>
          </p:nvPr>
        </p:nvSpPr>
        <p:spPr>
          <a:xfrm>
            <a:off x="381000" y="4993760"/>
            <a:ext cx="5867400" cy="522288"/>
          </a:xfrm>
        </p:spPr>
        <p:txBody>
          <a:bodyPr anchor="ctr"/>
          <a:lstStyle>
            <a:lvl1pPr algn="l">
              <a:buNone/>
              <a:defRPr sz="2000" b="1"/>
            </a:lvl1pPr>
          </a:lstStyle>
          <a:p>
            <a:r>
              <a:rPr kumimoji="0" lang="el-GR" smtClean="0"/>
              <a:t>Kλικ για επεξεργασία του τίτλου</a:t>
            </a:r>
            <a:endParaRPr kumimoji="0" lang="en-US"/>
          </a:p>
        </p:txBody>
      </p:sp>
      <p:sp>
        <p:nvSpPr>
          <p:cNvPr id="26" name="25 - Θέση κειμένου"/>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Ευθεία γραμμή σύνδεσης"/>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 Θέση κειμένου"/>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1" name="10 - Θέση ημερομηνίας"/>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CCC71A08-2C41-481A-9648-9FA0D7165B24}" type="datetimeFigureOut">
              <a:rPr lang="el-GR" smtClean="0"/>
              <a:pPr/>
              <a:t>21/12/2022</a:t>
            </a:fld>
            <a:endParaRPr lang="el-GR"/>
          </a:p>
        </p:txBody>
      </p:sp>
      <p:sp>
        <p:nvSpPr>
          <p:cNvPr id="28" name="27 - Θέση υποσέλιδου"/>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l-GR"/>
          </a:p>
        </p:txBody>
      </p:sp>
      <p:sp>
        <p:nvSpPr>
          <p:cNvPr id="5" name="4 - Θέση αριθμού διαφάνειας"/>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4123D409-99ED-4308-BE99-DABB64BC86E8}" type="slidenum">
              <a:rPr lang="el-GR" smtClean="0"/>
              <a:pPr/>
              <a:t>‹#›</a:t>
            </a:fld>
            <a:endParaRPr lang="el-GR"/>
          </a:p>
        </p:txBody>
      </p:sp>
      <p:sp>
        <p:nvSpPr>
          <p:cNvPr id="10" name="9 - Θέση τίτλου"/>
          <p:cNvSpPr>
            <a:spLocks noGrp="1"/>
          </p:cNvSpPr>
          <p:nvPr>
            <p:ph type="title"/>
          </p:nvPr>
        </p:nvSpPr>
        <p:spPr>
          <a:xfrm>
            <a:off x="304800" y="457200"/>
            <a:ext cx="8686800" cy="8382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9" name="8 - Ευθεία γραμμή σύνδεσης"/>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Ευθεία γραμμή σύνδεσης"/>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a:bodyPr>
          <a:lstStyle/>
          <a:p>
            <a:r>
              <a:rPr lang="el-GR" sz="4000" dirty="0" smtClean="0"/>
              <a:t>ΕΘΙΜΑ ΚΑΙ ΠΑΡΑΔΟΣΕΙΣ ΘΡΑΚΗΣ</a:t>
            </a:r>
            <a:endParaRPr lang="el-GR" sz="4000" dirty="0"/>
          </a:p>
        </p:txBody>
      </p:sp>
      <p:sp>
        <p:nvSpPr>
          <p:cNvPr id="3" name="2 - Υπότιτλος"/>
          <p:cNvSpPr>
            <a:spLocks noGrp="1"/>
          </p:cNvSpPr>
          <p:nvPr>
            <p:ph type="subTitle" idx="1"/>
          </p:nvPr>
        </p:nvSpPr>
        <p:spPr/>
        <p:txBody>
          <a:bodyPr>
            <a:normAutofit/>
          </a:bodyPr>
          <a:lstStyle/>
          <a:p>
            <a:r>
              <a:rPr lang="el-GR" b="1" i="1" dirty="0" smtClean="0"/>
              <a:t>ΚΥΡΙΑΚΟΣ  ΔΑΛΜΑΤΖΗΣ</a:t>
            </a:r>
            <a:endParaRPr lang="el-GR" b="1" i="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Παραδόσεις, ήθη και έθιμα στη Θράκη με άρωμα Χριστουγέννων και </a:t>
            </a:r>
            <a:r>
              <a:rPr lang="el-GR" dirty="0" err="1" smtClean="0"/>
              <a:t>ΠρωτοχρονιάΣ</a:t>
            </a:r>
            <a:r>
              <a:rPr lang="el-GR" dirty="0" smtClean="0"/>
              <a:t/>
            </a:r>
            <a:br>
              <a:rPr lang="el-GR" dirty="0" smtClean="0"/>
            </a:br>
            <a:endParaRPr lang="el-GR" dirty="0"/>
          </a:p>
        </p:txBody>
      </p:sp>
      <p:sp>
        <p:nvSpPr>
          <p:cNvPr id="4" name="3 - Θέση κειμένου"/>
          <p:cNvSpPr>
            <a:spLocks noGrp="1"/>
          </p:cNvSpPr>
          <p:nvPr>
            <p:ph type="body" idx="2"/>
          </p:nvPr>
        </p:nvSpPr>
        <p:spPr/>
        <p:txBody>
          <a:bodyPr>
            <a:noAutofit/>
          </a:bodyPr>
          <a:lstStyle/>
          <a:p>
            <a:r>
              <a:rPr lang="el-GR" sz="1800" smtClean="0"/>
              <a:t>Ζωντανές τις παραδόσεις, τα ήθη και τα έθιμα των Χριστουγέννων, της Πρωτοχρονιάς και τον Θεοφανείων προσπαθούν κάθε χρόνο να κρατήσουν οι κάτοικοι της περιοχής, γιορτάζοντας μια από τις μεγαλύτερης γιορτές του Χριστιανισμού και διατηρώντας ζωντανές παραδόσεις αιώνων. Τα ήθη και τα έθιμα άλλωστε μαρτυρούν τις βαθύτερες ανησυχίες των ανθρώπων, όπως αυτές αποτυπώθηκαν στο πέρασμα των χρόνων.</a:t>
            </a:r>
            <a:endParaRPr lang="el-GR" sz="1800" dirty="0"/>
          </a:p>
        </p:txBody>
      </p:sp>
      <p:pic>
        <p:nvPicPr>
          <p:cNvPr id="5" name="4 - Θέση περιεχομένου" descr="kav_252863_186331_type13262.jpg"/>
          <p:cNvPicPr>
            <a:picLocks noGrp="1" noChangeAspect="1"/>
          </p:cNvPicPr>
          <p:nvPr>
            <p:ph sz="half" idx="1"/>
          </p:nvPr>
        </p:nvPicPr>
        <p:blipFill>
          <a:blip r:embed="rId2"/>
          <a:stretch>
            <a:fillRect/>
          </a:stretch>
        </p:blipFill>
        <p:spPr>
          <a:xfrm>
            <a:off x="3575050" y="1507636"/>
            <a:ext cx="5340350" cy="3004527"/>
          </a:xfrm>
        </p:spPr>
      </p:pic>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428596" y="357166"/>
            <a:ext cx="4572000" cy="2308324"/>
          </a:xfrm>
          <a:prstGeom prst="rect">
            <a:avLst/>
          </a:prstGeom>
        </p:spPr>
        <p:txBody>
          <a:bodyPr>
            <a:spAutoFit/>
          </a:bodyPr>
          <a:lstStyle/>
          <a:p>
            <a:r>
              <a:rPr lang="el-GR" b="1" dirty="0"/>
              <a:t>Έβρος</a:t>
            </a:r>
            <a:endParaRPr lang="el-GR" dirty="0"/>
          </a:p>
          <a:p>
            <a:r>
              <a:rPr lang="el-GR" dirty="0"/>
              <a:t>Ο Έβρος παρουσιάζει μια εξαιρετική ποικιλία εθίμων. Άλλωστε, πολλοί από τους κατοίκους του νομού κατάγονται από την Ανατολική Θράκη, περιοχή με πλούσια λαογραφική παράδοση. Μόνο η Μάνη, χωριό της επαρχίας Διδυμοτείχου, έχει να παρουσιάσει 47 χριστουγεννιάτικα τραγούδια!</a:t>
            </a:r>
          </a:p>
        </p:txBody>
      </p:sp>
      <p:sp>
        <p:nvSpPr>
          <p:cNvPr id="3" name="2 - Ορθογώνιο"/>
          <p:cNvSpPr/>
          <p:nvPr/>
        </p:nvSpPr>
        <p:spPr>
          <a:xfrm>
            <a:off x="571472" y="2786058"/>
            <a:ext cx="4572000" cy="1754326"/>
          </a:xfrm>
          <a:prstGeom prst="rect">
            <a:avLst/>
          </a:prstGeom>
        </p:spPr>
        <p:txBody>
          <a:bodyPr>
            <a:spAutoFit/>
          </a:bodyPr>
          <a:lstStyle/>
          <a:p>
            <a:r>
              <a:rPr lang="el-GR" dirty="0"/>
              <a:t>Σύμφωνα με αυτά, το πρωί της Παραμονής των Χριστουγέννων τα παιδιά, πανέτοιμα πλέον, με τις ομάδες τους ξεχύνονταν στα θεοσκότεινα σοκάκια των χωριών, κρατώντας στα χέρια τους χοντρά και </a:t>
            </a:r>
            <a:r>
              <a:rPr lang="el-GR" dirty="0" err="1"/>
              <a:t>μακρυά</a:t>
            </a:r>
            <a:r>
              <a:rPr lang="el-GR" dirty="0"/>
              <a:t> ξύλα, τις «</a:t>
            </a:r>
            <a:r>
              <a:rPr lang="el-GR" dirty="0" err="1"/>
              <a:t>τσουμάκες</a:t>
            </a:r>
            <a:r>
              <a:rPr lang="el-GR" dirty="0"/>
              <a:t>».</a:t>
            </a:r>
          </a:p>
        </p:txBody>
      </p:sp>
      <p:sp>
        <p:nvSpPr>
          <p:cNvPr id="4" name="3 - Ορθογώνιο"/>
          <p:cNvSpPr/>
          <p:nvPr/>
        </p:nvSpPr>
        <p:spPr>
          <a:xfrm>
            <a:off x="571472" y="4714884"/>
            <a:ext cx="4572000" cy="1754326"/>
          </a:xfrm>
          <a:prstGeom prst="rect">
            <a:avLst/>
          </a:prstGeom>
        </p:spPr>
        <p:txBody>
          <a:bodyPr>
            <a:spAutoFit/>
          </a:bodyPr>
          <a:lstStyle/>
          <a:p>
            <a:r>
              <a:rPr lang="el-GR" dirty="0"/>
              <a:t>Τα ξύλα αυτά δεν ήταν μόνο σύμβολο της γιορτής, που συμβολίζουν τα ραβδιά των ποιμένων της Βίβλου, ήταν τα προστατευτικά τους μέσα από τις επιθέσεις των σκυλιών. Μ’ αυτές επίσης θα χτυπούσαν τις πόρτες των σπιτιών, για να τους ανοίξουν.</a:t>
            </a:r>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pic>
        <p:nvPicPr>
          <p:cNvPr id="5" name="4 - Θέση περιεχομένου" descr="1261568_o.jpg"/>
          <p:cNvPicPr>
            <a:picLocks noGrp="1" noChangeAspect="1"/>
          </p:cNvPicPr>
          <p:nvPr>
            <p:ph sz="half" idx="1"/>
          </p:nvPr>
        </p:nvPicPr>
        <p:blipFill>
          <a:blip r:embed="rId3"/>
          <a:stretch>
            <a:fillRect/>
          </a:stretch>
        </p:blipFill>
        <p:spPr>
          <a:xfrm>
            <a:off x="285720" y="285728"/>
            <a:ext cx="8553481" cy="6572272"/>
          </a:xfrm>
        </p:spPr>
      </p:pic>
      <p:sp>
        <p:nvSpPr>
          <p:cNvPr id="4" name="3 - Θέση περιεχομένου"/>
          <p:cNvSpPr>
            <a:spLocks noGrp="1"/>
          </p:cNvSpPr>
          <p:nvPr>
            <p:ph sz="half" idx="2"/>
          </p:nvPr>
        </p:nvSpPr>
        <p:spPr/>
        <p:txBody>
          <a:bodyPr/>
          <a:lstStyle/>
          <a:p>
            <a:r>
              <a:rPr lang="el-GR" dirty="0" smtClean="0"/>
              <a:t>0</a:t>
            </a:r>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κειμένου"/>
          <p:cNvSpPr>
            <a:spLocks noGrp="1"/>
          </p:cNvSpPr>
          <p:nvPr>
            <p:ph type="body" idx="2"/>
          </p:nvPr>
        </p:nvSpPr>
        <p:spPr/>
        <p:txBody>
          <a:bodyPr>
            <a:noAutofit/>
          </a:bodyPr>
          <a:lstStyle/>
          <a:p>
            <a:r>
              <a:rPr lang="el-GR" sz="1800" dirty="0" smtClean="0"/>
              <a:t>Στη Κομοτηνή τα Χριστούγεννα δεν έλεγαν κάλαντα, αλλά την Πρωτοχρονιά από το βράδυ γυρνούσαν με αναμμένα φανάρια τα οποία είναι στολισμένα με κορδέλες και με βαπόρια και τραγουδούσαν τα κάλαντα από ένα τυπωμένο βιβλίο. Τα παιδιά κρατούσαν σφυριά ξύλινα, βαμμένα με πολλά χρώματα και με αυτά χτυπούσαν τις πόρτες και μαζεύουν στραγάλια, σύκα, ξυλοκέρατα, πορτοκάλια, καρύδια. Όχι όμως και χρήματα.</a:t>
            </a:r>
            <a:endParaRPr lang="el-GR" sz="1800" dirty="0"/>
          </a:p>
        </p:txBody>
      </p:sp>
      <p:pic>
        <p:nvPicPr>
          <p:cNvPr id="5" name="4 - Θέση περιεχομένου" descr="66-1450081968.jpg"/>
          <p:cNvPicPr>
            <a:picLocks noGrp="1" noChangeAspect="1"/>
          </p:cNvPicPr>
          <p:nvPr>
            <p:ph sz="half" idx="1"/>
          </p:nvPr>
        </p:nvPicPr>
        <p:blipFill>
          <a:blip r:embed="rId2"/>
          <a:stretch>
            <a:fillRect/>
          </a:stretch>
        </p:blipFill>
        <p:spPr>
          <a:xfrm>
            <a:off x="3578225" y="1009650"/>
            <a:ext cx="5334000" cy="4000500"/>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14480" y="285728"/>
            <a:ext cx="4572000" cy="830997"/>
          </a:xfrm>
          <a:prstGeom prst="rect">
            <a:avLst/>
          </a:prstGeom>
        </p:spPr>
        <p:txBody>
          <a:bodyPr>
            <a:spAutoFit/>
          </a:bodyPr>
          <a:lstStyle/>
          <a:p>
            <a:r>
              <a:rPr lang="el-GR" sz="2400" b="1" dirty="0"/>
              <a:t>Πρωτοχρονιάτικα έθιμα που τηρούνται </a:t>
            </a:r>
            <a:r>
              <a:rPr lang="el-GR" sz="2400" b="1" dirty="0" smtClean="0"/>
              <a:t>πιστά μέχρι σήμερα</a:t>
            </a:r>
            <a:endParaRPr lang="el-GR" sz="2400" dirty="0"/>
          </a:p>
        </p:txBody>
      </p:sp>
      <p:sp>
        <p:nvSpPr>
          <p:cNvPr id="3" name="2 - Ορθογώνιο"/>
          <p:cNvSpPr/>
          <p:nvPr/>
        </p:nvSpPr>
        <p:spPr>
          <a:xfrm>
            <a:off x="428596" y="1643050"/>
            <a:ext cx="4572000" cy="1754326"/>
          </a:xfrm>
          <a:prstGeom prst="rect">
            <a:avLst/>
          </a:prstGeom>
        </p:spPr>
        <p:txBody>
          <a:bodyPr>
            <a:spAutoFit/>
          </a:bodyPr>
          <a:lstStyle/>
          <a:p>
            <a:r>
              <a:rPr lang="el-GR" dirty="0" smtClean="0"/>
              <a:t>1.Η </a:t>
            </a:r>
            <a:r>
              <a:rPr lang="el-GR" dirty="0"/>
              <a:t>πρώτη επίσκεψη που γίνεται μετά την εκκλησία είναι αυτή των βαφτιστικών στα σπίτια των νονών. Έτσι, οι νουνοί αφού φιλοδωρήσουν τους βαπτιστικούς τους, αφού τους φορτώσουν με πολλούς ξηρούς καρπούς, τους αποστέλλουν με δώρα για τους σπιτικούς.</a:t>
            </a:r>
          </a:p>
        </p:txBody>
      </p:sp>
      <p:sp>
        <p:nvSpPr>
          <p:cNvPr id="4" name="3 - Ορθογώνιο"/>
          <p:cNvSpPr/>
          <p:nvPr/>
        </p:nvSpPr>
        <p:spPr>
          <a:xfrm>
            <a:off x="642910" y="3441680"/>
            <a:ext cx="4572000" cy="3416320"/>
          </a:xfrm>
          <a:prstGeom prst="rect">
            <a:avLst/>
          </a:prstGeom>
        </p:spPr>
        <p:txBody>
          <a:bodyPr>
            <a:spAutoFit/>
          </a:bodyPr>
          <a:lstStyle/>
          <a:p>
            <a:r>
              <a:rPr lang="el-GR" dirty="0" smtClean="0"/>
              <a:t>2,Πολλοί </a:t>
            </a:r>
            <a:r>
              <a:rPr lang="el-GR" dirty="0"/>
              <a:t>άνθρωποι είναι ιδιαίτερα προσεκτικοί ακόμα και σήμερα για το ποιος θα κάνει ποδαρικό στο σπίτι τους. Έτσι από την παραμονή λένε σε κάποιο δικό τους άνθρωπο, που τον θεωρούν καλότυχο και γουρλή, να έρθει την Πρωτοχρονιά να τους κάνει ποδαρικό. Συνήθως κάποιο νεαρό αγόρι, ακόμη κι όταν δεν είναι συγγενής είναι κάποιος από τη γειτονιά. Μόλις μπει στο σπίτι τον βάζουν να πατήσει ένα σίδερο για να είναι όλοι σιδερένιοι και γεροί μέσα στο σπίτι κατά τη διάρκεια του νέου χρόνου.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κειμένου"/>
          <p:cNvSpPr>
            <a:spLocks noGrp="1"/>
          </p:cNvSpPr>
          <p:nvPr>
            <p:ph type="body" idx="2"/>
          </p:nvPr>
        </p:nvSpPr>
        <p:spPr/>
        <p:txBody>
          <a:bodyPr>
            <a:normAutofit fontScale="92500" lnSpcReduction="10000"/>
          </a:bodyPr>
          <a:lstStyle/>
          <a:p>
            <a:r>
              <a:rPr lang="el-GR" b="1" dirty="0" smtClean="0"/>
              <a:t>Ξάνθη</a:t>
            </a:r>
            <a:endParaRPr lang="el-GR" dirty="0" smtClean="0"/>
          </a:p>
          <a:p>
            <a:r>
              <a:rPr lang="el-GR" sz="2000" dirty="0" smtClean="0"/>
              <a:t>Στα Άβδηρα, την παραμονή της Πρωτοχρονιάς ορισμένες οικογένειες δε ζυμώνουν βασιλόπιτα, αλλά, ανοίγουν φύλλο και παρασκευάζουν μία πίτα με πράσο, κιμά και μπαχαρικό κύμινο. Μέσα στην </a:t>
            </a:r>
            <a:r>
              <a:rPr lang="el-GR" sz="2000" dirty="0" err="1" smtClean="0"/>
              <a:t>πρασόπιτα</a:t>
            </a:r>
            <a:r>
              <a:rPr lang="el-GR" sz="2000" dirty="0" smtClean="0"/>
              <a:t> βάζουν το φλουρί. Η πίτα ψήνεται σε παραδοσιακό ταψί, που ονομάζεται σινί και τα παλιότερα χρόνια σερβίρονταν πάνω σε χαμηλό ξύλινο τραπέζι, το </a:t>
            </a:r>
            <a:r>
              <a:rPr lang="el-GR" sz="2000" dirty="0" err="1" smtClean="0"/>
              <a:t>σορβά</a:t>
            </a:r>
            <a:endParaRPr lang="el-GR" sz="2000" dirty="0" smtClean="0"/>
          </a:p>
          <a:p>
            <a:endParaRPr lang="el-GR" dirty="0"/>
          </a:p>
        </p:txBody>
      </p:sp>
      <p:pic>
        <p:nvPicPr>
          <p:cNvPr id="5" name="4 - Θέση περιεχομένου" descr="251_1511365528.jpg"/>
          <p:cNvPicPr>
            <a:picLocks noGrp="1" noChangeAspect="1"/>
          </p:cNvPicPr>
          <p:nvPr>
            <p:ph sz="half" idx="1"/>
          </p:nvPr>
        </p:nvPicPr>
        <p:blipFill>
          <a:blip r:embed="rId2"/>
          <a:stretch>
            <a:fillRect/>
          </a:stretch>
        </p:blipFill>
        <p:spPr>
          <a:xfrm>
            <a:off x="3575050" y="609600"/>
            <a:ext cx="5340350" cy="4800600"/>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286000" y="1305342"/>
            <a:ext cx="4572000" cy="1077218"/>
          </a:xfrm>
          <a:prstGeom prst="rect">
            <a:avLst/>
          </a:prstGeom>
        </p:spPr>
        <p:txBody>
          <a:bodyPr>
            <a:spAutoFit/>
          </a:bodyPr>
          <a:lstStyle/>
          <a:p>
            <a:r>
              <a:rPr lang="el-GR" sz="3200" dirty="0" smtClean="0"/>
              <a:t>ΕΥΧΑΡΙΣΤΩ ΓΙΑ ΤΗΝ ΠΡΟΣΟΧΗ ΣΑΣ!</a:t>
            </a:r>
            <a:endParaRPr lang="el-GR" sz="3200" dirty="0"/>
          </a:p>
        </p:txBody>
      </p:sp>
      <p:sp>
        <p:nvSpPr>
          <p:cNvPr id="3" name="2 - Ορθογώνιο"/>
          <p:cNvSpPr/>
          <p:nvPr/>
        </p:nvSpPr>
        <p:spPr>
          <a:xfrm>
            <a:off x="1357290" y="3643314"/>
            <a:ext cx="4572000" cy="369332"/>
          </a:xfrm>
          <a:prstGeom prst="rect">
            <a:avLst/>
          </a:prstGeom>
        </p:spPr>
        <p:txBody>
          <a:bodyPr>
            <a:spAutoFit/>
          </a:bodyPr>
          <a:lstStyle/>
          <a:p>
            <a:r>
              <a:rPr lang="el-GR" dirty="0" smtClean="0"/>
              <a:t>ΠΗΓΕΣ   </a:t>
            </a:r>
            <a:r>
              <a:rPr lang="en-US" dirty="0" smtClean="0"/>
              <a:t>VISIT THRAKI</a:t>
            </a:r>
            <a:endParaRPr lang="el-GR"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ιαστημικό">
  <a:themeElements>
    <a:clrScheme name="Διαστημικό">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Διαστημικό">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Διαστημικό">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63</TotalTime>
  <Words>490</Words>
  <Application>Microsoft Office PowerPoint</Application>
  <PresentationFormat>Προβολή στην οθόνη (4:3)</PresentationFormat>
  <Paragraphs>18</Paragraphs>
  <Slides>8</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Διαστημικό</vt:lpstr>
      <vt:lpstr>ΕΘΙΜΑ ΚΑΙ ΠΑΡΑΔΟΣΕΙΣ ΘΡΑΚΗΣ</vt:lpstr>
      <vt:lpstr>Παραδόσεις, ήθη και έθιμα στη Θράκη με άρωμα Χριστουγέννων και ΠρωτοχρονιάΣ </vt:lpstr>
      <vt:lpstr>Διαφάνεια 3</vt:lpstr>
      <vt:lpstr>Διαφάνεια 4</vt:lpstr>
      <vt:lpstr>Διαφάνεια 5</vt:lpstr>
      <vt:lpstr>Διαφάνεια 6</vt:lpstr>
      <vt:lpstr>Διαφάνεια 7</vt:lpstr>
      <vt:lpstr>Διαφάνεια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ΕΘΙΜΑ ΚΑΙ ΠΑΡΑΔΟΣΕΙΣ ΘΡΑΚΗΣ</dc:title>
  <dc:creator>υser</dc:creator>
  <cp:lastModifiedBy>υser</cp:lastModifiedBy>
  <cp:revision>7</cp:revision>
  <dcterms:created xsi:type="dcterms:W3CDTF">2022-12-21T13:23:27Z</dcterms:created>
  <dcterms:modified xsi:type="dcterms:W3CDTF">2022-12-21T19:27:35Z</dcterms:modified>
</cp:coreProperties>
</file>