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9144000" cy="6858000" type="screen4x3"/>
  <p:notesSz cx="6858000" cy="994568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5" d="100"/>
          <a:sy n="75" d="100"/>
        </p:scale>
        <p:origin x="-1014" y="-6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F386F99B-71FA-4BA1-8954-F41594A6A9AA}" type="datetimeFigureOut">
              <a:rPr lang="el-GR" smtClean="0"/>
              <a:pPr/>
              <a:t>21/12/2022</a:t>
            </a:fld>
            <a:endParaRPr lang="el-GR"/>
          </a:p>
        </p:txBody>
      </p:sp>
      <p:sp>
        <p:nvSpPr>
          <p:cNvPr id="19" name="18 - Θέση υποσέλιδου"/>
          <p:cNvSpPr>
            <a:spLocks noGrp="1"/>
          </p:cNvSpPr>
          <p:nvPr>
            <p:ph type="ftr" sz="quarter" idx="11"/>
          </p:nvPr>
        </p:nvSpPr>
        <p:spPr/>
        <p:txBody>
          <a:bodyPr/>
          <a:lstStyle/>
          <a:p>
            <a:endParaRPr lang="el-GR"/>
          </a:p>
        </p:txBody>
      </p:sp>
      <p:sp>
        <p:nvSpPr>
          <p:cNvPr id="27" name="26 - Θέση αριθμού διαφάνειας"/>
          <p:cNvSpPr>
            <a:spLocks noGrp="1"/>
          </p:cNvSpPr>
          <p:nvPr>
            <p:ph type="sldNum" sz="quarter" idx="12"/>
          </p:nvPr>
        </p:nvSpPr>
        <p:spPr/>
        <p:txBody>
          <a:bodyPr/>
          <a:lstStyle/>
          <a:p>
            <a:fld id="{28A09B00-D257-4C71-887D-2FE922D6C105}"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F386F99B-71FA-4BA1-8954-F41594A6A9AA}" type="datetimeFigureOut">
              <a:rPr lang="el-GR" smtClean="0"/>
              <a:pPr/>
              <a:t>21/12/2022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8A09B00-D257-4C71-887D-2FE922D6C105}"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F386F99B-71FA-4BA1-8954-F41594A6A9AA}" type="datetimeFigureOut">
              <a:rPr lang="el-GR" smtClean="0"/>
              <a:pPr/>
              <a:t>21/12/2022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8A09B00-D257-4C71-887D-2FE922D6C105}"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F386F99B-71FA-4BA1-8954-F41594A6A9AA}" type="datetimeFigureOut">
              <a:rPr lang="el-GR" smtClean="0"/>
              <a:pPr/>
              <a:t>21/12/2022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8A09B00-D257-4C71-887D-2FE922D6C105}"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386F99B-71FA-4BA1-8954-F41594A6A9AA}" type="datetimeFigureOut">
              <a:rPr lang="el-GR" smtClean="0"/>
              <a:pPr/>
              <a:t>21/12/2022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8A09B00-D257-4C71-887D-2FE922D6C105}"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F386F99B-71FA-4BA1-8954-F41594A6A9AA}" type="datetimeFigureOut">
              <a:rPr lang="el-GR" smtClean="0"/>
              <a:pPr/>
              <a:t>21/12/2022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8A09B00-D257-4C71-887D-2FE922D6C105}"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tIns="45720" anchor="b"/>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F386F99B-71FA-4BA1-8954-F41594A6A9AA}" type="datetimeFigureOut">
              <a:rPr lang="el-GR" smtClean="0"/>
              <a:pPr/>
              <a:t>21/12/2022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28A09B00-D257-4C71-887D-2FE922D6C105}"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F386F99B-71FA-4BA1-8954-F41594A6A9AA}" type="datetimeFigureOut">
              <a:rPr lang="el-GR" smtClean="0"/>
              <a:pPr/>
              <a:t>21/12/2022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28A09B00-D257-4C71-887D-2FE922D6C105}"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386F99B-71FA-4BA1-8954-F41594A6A9AA}" type="datetimeFigureOut">
              <a:rPr lang="el-GR" smtClean="0"/>
              <a:pPr/>
              <a:t>21/12/2022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28A09B00-D257-4C71-887D-2FE922D6C105}"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F386F99B-71FA-4BA1-8954-F41594A6A9AA}" type="datetimeFigureOut">
              <a:rPr lang="el-GR" smtClean="0"/>
              <a:pPr/>
              <a:t>21/12/2022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8A09B00-D257-4C71-887D-2FE922D6C105}"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Ψαλίδισμα και στρογγύλεμα μίας γωνίας του ορθογωνίου"/>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 Ορθογώνιο τρίγωνο"/>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 Τίτλος"/>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386F99B-71FA-4BA1-8954-F41594A6A9AA}" type="datetimeFigureOut">
              <a:rPr lang="el-GR" smtClean="0"/>
              <a:pPr/>
              <a:t>21/12/2022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077200" y="6356350"/>
            <a:ext cx="609600" cy="365125"/>
          </a:xfrm>
        </p:spPr>
        <p:txBody>
          <a:bodyPr/>
          <a:lstStyle/>
          <a:p>
            <a:fld id="{28A09B00-D257-4C71-887D-2FE922D6C105}" type="slidenum">
              <a:rPr lang="el-GR" smtClean="0"/>
              <a:pPr/>
              <a:t>‹#›</a:t>
            </a:fld>
            <a:endParaRPr lang="el-G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10"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 Ελεύθερη σχεδίαση"/>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 Θέση τίτλου"/>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386F99B-71FA-4BA1-8954-F41594A6A9AA}" type="datetimeFigureOut">
              <a:rPr lang="el-GR" smtClean="0"/>
              <a:pPr/>
              <a:t>21/12/2022</a:t>
            </a:fld>
            <a:endParaRPr lang="el-G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8A09B00-D257-4C71-887D-2FE922D6C105}" type="slidenum">
              <a:rPr lang="el-GR" smtClean="0"/>
              <a:pPr/>
              <a:t>‹#›</a:t>
            </a:fld>
            <a:endParaRPr lang="el-GR"/>
          </a:p>
        </p:txBody>
      </p:sp>
      <p:grpSp>
        <p:nvGrpSpPr>
          <p:cNvPr id="2" name="1 - Ομάδα"/>
          <p:cNvGrpSpPr/>
          <p:nvPr/>
        </p:nvGrpSpPr>
        <p:grpSpPr>
          <a:xfrm>
            <a:off x="-19017" y="202408"/>
            <a:ext cx="9180548" cy="649224"/>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hyperlink" Target="https://www.helppost.gr/protoxroni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533400" y="1071546"/>
            <a:ext cx="7851648" cy="1143008"/>
          </a:xfrm>
        </p:spPr>
        <p:txBody>
          <a:bodyPr/>
          <a:lstStyle/>
          <a:p>
            <a:pPr algn="ctr"/>
            <a:r>
              <a:rPr lang="el-GR" dirty="0" smtClean="0"/>
              <a:t>ΕΘΙΜΑ ΤΗΣ ΘΡΑΚΗΣ</a:t>
            </a:r>
            <a:endParaRPr lang="el-GR" dirty="0"/>
          </a:p>
        </p:txBody>
      </p:sp>
      <p:sp>
        <p:nvSpPr>
          <p:cNvPr id="3" name="2 - Υπότιτλος"/>
          <p:cNvSpPr>
            <a:spLocks noGrp="1"/>
          </p:cNvSpPr>
          <p:nvPr>
            <p:ph type="subTitle" idx="1"/>
          </p:nvPr>
        </p:nvSpPr>
        <p:spPr>
          <a:xfrm>
            <a:off x="1857356" y="3228536"/>
            <a:ext cx="5286412" cy="1752600"/>
          </a:xfrm>
        </p:spPr>
        <p:txBody>
          <a:bodyPr/>
          <a:lstStyle/>
          <a:p>
            <a:endParaRPr lang="el-GR" dirty="0"/>
          </a:p>
        </p:txBody>
      </p:sp>
      <p:pic>
        <p:nvPicPr>
          <p:cNvPr id="4" name="3 - Εικόνα" descr="ηηηηηηη.jpg"/>
          <p:cNvPicPr>
            <a:picLocks noChangeAspect="1"/>
          </p:cNvPicPr>
          <p:nvPr/>
        </p:nvPicPr>
        <p:blipFill>
          <a:blip r:embed="rId2"/>
          <a:stretch>
            <a:fillRect/>
          </a:stretch>
        </p:blipFill>
        <p:spPr>
          <a:xfrm>
            <a:off x="1500166" y="2714620"/>
            <a:ext cx="6072230" cy="37109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081838"/>
          </a:xfrm>
          <a:solidFill>
            <a:schemeClr val="accent1">
              <a:lumMod val="20000"/>
              <a:lumOff val="80000"/>
            </a:schemeClr>
          </a:solidFill>
        </p:spPr>
        <p:txBody>
          <a:bodyPr>
            <a:normAutofit/>
          </a:bodyPr>
          <a:lstStyle/>
          <a:p>
            <a:pPr algn="ctr"/>
            <a:r>
              <a:rPr lang="el-GR" sz="4800" dirty="0" smtClean="0">
                <a:solidFill>
                  <a:schemeClr val="accent1">
                    <a:lumMod val="75000"/>
                  </a:schemeClr>
                </a:solidFill>
                <a:latin typeface="Bahnschrift" pitchFamily="34" charset="0"/>
              </a:rPr>
              <a:t>ΠΟΔΑΡΙΚΟ</a:t>
            </a:r>
            <a:endParaRPr lang="el-GR" sz="4800" dirty="0">
              <a:solidFill>
                <a:schemeClr val="accent1">
                  <a:lumMod val="75000"/>
                </a:schemeClr>
              </a:solidFill>
              <a:latin typeface="Bahnschrift" pitchFamily="34" charset="0"/>
            </a:endParaRPr>
          </a:p>
        </p:txBody>
      </p:sp>
      <p:sp>
        <p:nvSpPr>
          <p:cNvPr id="3" name="2 - Θέση περιεχομένου"/>
          <p:cNvSpPr>
            <a:spLocks noGrp="1"/>
          </p:cNvSpPr>
          <p:nvPr>
            <p:ph idx="1"/>
          </p:nvPr>
        </p:nvSpPr>
        <p:spPr>
          <a:solidFill>
            <a:schemeClr val="bg2"/>
          </a:solidFill>
        </p:spPr>
        <p:txBody>
          <a:bodyPr>
            <a:normAutofit fontScale="92500" lnSpcReduction="10000"/>
          </a:bodyPr>
          <a:lstStyle/>
          <a:p>
            <a:r>
              <a:rPr lang="el-GR" dirty="0" smtClean="0">
                <a:solidFill>
                  <a:schemeClr val="accent1">
                    <a:lumMod val="75000"/>
                  </a:schemeClr>
                </a:solidFill>
                <a:latin typeface="Arial Nova Light" pitchFamily="34" charset="0"/>
              </a:rPr>
              <a:t>Πολλοί άνθρωποι είναι ιδιαίτερα προσεκτικοί ακόμα και σήμερα για το ποιος θα μπει πρώτος στο σπίτι τους τη νέα χρονιά, δηλαδή θα κάνει ποδαρικό. Έτσι, από την παραμονή λένε σε κάποιο δικό τους άνθρωπο, που τον θεωρούν καλότυχο, να έρθει την Πρωτοχρονιά να τους κάνει ποδαρικό. Μόλις μπει στο σπίτι τον βάζουν να πατήσει ένα σίδερο για να είναι όλοι σιδερένιοι και γεροί μέσα στο σπίτι στη διάρκεια του καινούργιου χρόνου. Η νοικοκυρά φιλεύει τον άνθρωπο που κάνει ποδαρικό για το καλό του χρόνου. Συνήθως, του δίνει μήλα ή καρύδια και μία κουταλιά γλυκό κυδώνι ή ότι άλλο γλυκό έχει φτιάξει για τις γιορτές</a:t>
            </a:r>
            <a:endParaRPr lang="el-GR" dirty="0">
              <a:solidFill>
                <a:schemeClr val="accent1">
                  <a:lumMod val="75000"/>
                </a:schemeClr>
              </a:solidFill>
              <a:latin typeface="Arial Nova Light"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ΜΜΜΜΜΜΜΜ.jpg"/>
          <p:cNvPicPr>
            <a:picLocks noChangeAspect="1"/>
          </p:cNvPicPr>
          <p:nvPr/>
        </p:nvPicPr>
        <p:blipFill>
          <a:blip r:embed="rId2"/>
          <a:stretch>
            <a:fillRect/>
          </a:stretch>
        </p:blipFill>
        <p:spPr>
          <a:xfrm>
            <a:off x="3929058" y="3071810"/>
            <a:ext cx="4857784" cy="3429024"/>
          </a:xfrm>
          <a:prstGeom prst="rect">
            <a:avLst/>
          </a:prstGeom>
          <a:ln>
            <a:noFill/>
          </a:ln>
          <a:effectLst>
            <a:softEdge rad="112500"/>
          </a:effectLst>
        </p:spPr>
      </p:pic>
      <p:pic>
        <p:nvPicPr>
          <p:cNvPr id="3" name="2 - Εικόνα" descr="ξξξξξξξξξ.jpg"/>
          <p:cNvPicPr>
            <a:picLocks noChangeAspect="1"/>
          </p:cNvPicPr>
          <p:nvPr/>
        </p:nvPicPr>
        <p:blipFill>
          <a:blip r:embed="rId3"/>
          <a:stretch>
            <a:fillRect/>
          </a:stretch>
        </p:blipFill>
        <p:spPr>
          <a:xfrm>
            <a:off x="428596" y="857232"/>
            <a:ext cx="4786346" cy="3929090"/>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3"/>
          </a:solidFill>
        </p:spPr>
        <p:txBody>
          <a:bodyPr/>
          <a:lstStyle/>
          <a:p>
            <a:pPr algn="ctr"/>
            <a:r>
              <a:rPr lang="el-GR" dirty="0" smtClean="0">
                <a:latin typeface="Arial Nova" pitchFamily="34" charset="0"/>
              </a:rPr>
              <a:t>Η ΒΑΣΙΛΟΠΙΤΑ</a:t>
            </a:r>
            <a:endParaRPr lang="el-GR" dirty="0">
              <a:latin typeface="Arial Nova" pitchFamily="34" charset="0"/>
            </a:endParaRPr>
          </a:p>
        </p:txBody>
      </p:sp>
      <p:sp>
        <p:nvSpPr>
          <p:cNvPr id="3" name="2 - Θέση περιεχομένου"/>
          <p:cNvSpPr>
            <a:spLocks noGrp="1"/>
          </p:cNvSpPr>
          <p:nvPr>
            <p:ph idx="1"/>
          </p:nvPr>
        </p:nvSpPr>
        <p:spPr>
          <a:solidFill>
            <a:schemeClr val="accent2">
              <a:lumMod val="20000"/>
              <a:lumOff val="80000"/>
            </a:schemeClr>
          </a:solidFill>
        </p:spPr>
        <p:txBody>
          <a:bodyPr>
            <a:normAutofit/>
          </a:bodyPr>
          <a:lstStyle/>
          <a:p>
            <a:r>
              <a:rPr lang="el-GR" dirty="0" smtClean="0">
                <a:solidFill>
                  <a:schemeClr val="tx2">
                    <a:lumMod val="75000"/>
                  </a:schemeClr>
                </a:solidFill>
              </a:rPr>
              <a:t>H βασιλόπιτα είναι το γλύκισμα - σύμβολο της Πρωτοχρονιάς και συνδέεται με την εορτή του Αγίου Βασιλείου, από τον οποίο πήρε το όνομά της. Τη βρίσκουμε με πολλές μορφές και διάφορους τρόπους παρασκευής, σ’ όλα τα ελληνικά σπίτια, αστικά και αγροτικά. Μέσα στο ζυμάρι τοποθετείται ένα νόμισμα, που όποιος το βρει κατά το μοίρασμα της βασιλόπιτας θα είναι ο τυχερός της χρονιάς.</a:t>
            </a:r>
          </a:p>
          <a:p>
            <a:pPr>
              <a:buNone/>
            </a:pPr>
            <a:endParaRPr lang="el-GR" dirty="0">
              <a:solidFill>
                <a:schemeClr val="tx2">
                  <a:lumMod val="7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14282" y="1071546"/>
            <a:ext cx="4143404" cy="4401205"/>
          </a:xfrm>
          <a:prstGeom prst="rect">
            <a:avLst/>
          </a:prstGeom>
          <a:solidFill>
            <a:schemeClr val="accent3">
              <a:lumMod val="20000"/>
              <a:lumOff val="80000"/>
            </a:schemeClr>
          </a:solidFill>
        </p:spPr>
        <p:txBody>
          <a:bodyPr wrap="square">
            <a:spAutoFit/>
          </a:bodyPr>
          <a:lstStyle/>
          <a:p>
            <a:r>
              <a:rPr lang="el-GR" sz="2000" dirty="0">
                <a:solidFill>
                  <a:schemeClr val="accent1">
                    <a:lumMod val="50000"/>
                  </a:schemeClr>
                </a:solidFill>
                <a:latin typeface="Arial Nova Light" pitchFamily="34" charset="0"/>
              </a:rPr>
              <a:t>Η βασιλόπιτα κόβεται και μοιράζεται με εθιμικό </a:t>
            </a:r>
            <a:r>
              <a:rPr lang="el-GR" sz="2000" dirty="0" smtClean="0">
                <a:solidFill>
                  <a:schemeClr val="accent1">
                    <a:lumMod val="50000"/>
                  </a:schemeClr>
                </a:solidFill>
                <a:latin typeface="Arial Nova Light" pitchFamily="34" charset="0"/>
              </a:rPr>
              <a:t>τελετουργικό τη </a:t>
            </a:r>
            <a:r>
              <a:rPr lang="el-GR" sz="2000" dirty="0">
                <a:solidFill>
                  <a:schemeClr val="accent1">
                    <a:lumMod val="50000"/>
                  </a:schemeClr>
                </a:solidFill>
                <a:latin typeface="Arial Nova Light" pitchFamily="34" charset="0"/>
              </a:rPr>
              <a:t>νύχτα της παραμονής του νέου χρόνου ή ανήμερα την Πρωτοχρονιά. Το γενικό πρόσταγμα έχει ο νοικοκύρης του σπιτιού, που αφού τη σταυρώσει, κόβει και μοιράζει τα κομμάτια της πίτας στα μέλη της οικογένειάς του και τους τυχόν φιλοξενούμενους, ενώ ιδιαίτερα κομμάτια ξεχωρίζονται για τον Χριστό, την </a:t>
            </a:r>
            <a:r>
              <a:rPr lang="el-GR" sz="2000" dirty="0" smtClean="0">
                <a:solidFill>
                  <a:schemeClr val="accent1">
                    <a:lumMod val="50000"/>
                  </a:schemeClr>
                </a:solidFill>
                <a:latin typeface="Arial Nova Light" pitchFamily="34" charset="0"/>
              </a:rPr>
              <a:t>Παναγία και </a:t>
            </a:r>
            <a:r>
              <a:rPr lang="el-GR" sz="2000" dirty="0">
                <a:solidFill>
                  <a:schemeClr val="accent1">
                    <a:lumMod val="50000"/>
                  </a:schemeClr>
                </a:solidFill>
                <a:latin typeface="Arial Nova Light" pitchFamily="34" charset="0"/>
              </a:rPr>
              <a:t>τον Άγιο </a:t>
            </a:r>
            <a:r>
              <a:rPr lang="el-GR" sz="2000" dirty="0" smtClean="0">
                <a:solidFill>
                  <a:schemeClr val="accent1">
                    <a:lumMod val="50000"/>
                  </a:schemeClr>
                </a:solidFill>
                <a:latin typeface="Arial Nova Light" pitchFamily="34" charset="0"/>
              </a:rPr>
              <a:t>Βασίλειο.</a:t>
            </a:r>
            <a:br>
              <a:rPr lang="el-GR" sz="2000" dirty="0" smtClean="0">
                <a:solidFill>
                  <a:schemeClr val="accent1">
                    <a:lumMod val="50000"/>
                  </a:schemeClr>
                </a:solidFill>
                <a:latin typeface="Arial Nova Light" pitchFamily="34" charset="0"/>
              </a:rPr>
            </a:br>
            <a:endParaRPr lang="el-GR" sz="2000" dirty="0">
              <a:solidFill>
                <a:schemeClr val="accent1">
                  <a:lumMod val="50000"/>
                </a:schemeClr>
              </a:solidFill>
              <a:latin typeface="Arial Nova Light" pitchFamily="34" charset="0"/>
            </a:endParaRPr>
          </a:p>
        </p:txBody>
      </p:sp>
      <p:pic>
        <p:nvPicPr>
          <p:cNvPr id="3" name="2 - Εικόνα" descr="κκκκκκκ.jpg"/>
          <p:cNvPicPr>
            <a:picLocks noChangeAspect="1"/>
          </p:cNvPicPr>
          <p:nvPr/>
        </p:nvPicPr>
        <p:blipFill>
          <a:blip r:embed="rId2"/>
          <a:stretch>
            <a:fillRect/>
          </a:stretch>
        </p:blipFill>
        <p:spPr>
          <a:xfrm>
            <a:off x="4714876" y="500042"/>
            <a:ext cx="4000528" cy="27860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3 - Εικόνα" descr="λλλλλ.jpg"/>
          <p:cNvPicPr>
            <a:picLocks noChangeAspect="1"/>
          </p:cNvPicPr>
          <p:nvPr/>
        </p:nvPicPr>
        <p:blipFill>
          <a:blip r:embed="rId3"/>
          <a:stretch>
            <a:fillRect/>
          </a:stretch>
        </p:blipFill>
        <p:spPr>
          <a:xfrm>
            <a:off x="4643438" y="3571876"/>
            <a:ext cx="4143404" cy="28574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010400"/>
          </a:xfrm>
          <a:solidFill>
            <a:schemeClr val="bg2">
              <a:lumMod val="90000"/>
            </a:schemeClr>
          </a:solidFill>
        </p:spPr>
        <p:txBody>
          <a:bodyPr>
            <a:normAutofit/>
          </a:bodyPr>
          <a:lstStyle/>
          <a:p>
            <a:pPr algn="ctr"/>
            <a:r>
              <a:rPr lang="el-GR" sz="4400" dirty="0" smtClean="0">
                <a:solidFill>
                  <a:schemeClr val="bg2">
                    <a:lumMod val="25000"/>
                  </a:schemeClr>
                </a:solidFill>
                <a:latin typeface="Arial Nova" pitchFamily="34" charset="0"/>
              </a:rPr>
              <a:t>ΤΟ ΣΠΑΣΙΜΟ ΤΟΥ ΡΟΔΙΟΥ</a:t>
            </a:r>
            <a:endParaRPr lang="el-GR" sz="4400" dirty="0">
              <a:solidFill>
                <a:schemeClr val="bg2">
                  <a:lumMod val="25000"/>
                </a:schemeClr>
              </a:solidFill>
              <a:latin typeface="Arial Nova" pitchFamily="34" charset="0"/>
            </a:endParaRPr>
          </a:p>
        </p:txBody>
      </p:sp>
      <p:sp>
        <p:nvSpPr>
          <p:cNvPr id="3" name="2 - Θέση περιεχομένου"/>
          <p:cNvSpPr>
            <a:spLocks noGrp="1"/>
          </p:cNvSpPr>
          <p:nvPr>
            <p:ph idx="1"/>
          </p:nvPr>
        </p:nvSpPr>
        <p:spPr/>
        <p:txBody>
          <a:bodyPr>
            <a:normAutofit/>
          </a:bodyPr>
          <a:lstStyle/>
          <a:p>
            <a:r>
              <a:rPr lang="el-GR" sz="2000" dirty="0" smtClean="0">
                <a:latin typeface="Arial Nova Light" pitchFamily="34" charset="0"/>
              </a:rPr>
              <a:t>Ένα πανάρχαιο έθιμο του λαού μας για την γιορτινή μέρα της έλευσης του νέου χρόνου είναι «το σπάσιμο του ροδιού». Το έθιμο αυτό αρχικά εντοπίστηκε στην Πελοπόννησο, αν και μετά διαδόθηκε σε κάθε γωνιά της Ελλάδας και συνεχίζεται μέχρι και σήμερα. Ο νοικοκύρης του σπιτιού είναι αυτός που κάνει το ποδαρικό και σπάει το ρόδι. Πρέπει να χτυπήσει το κουδούνι στην κλειστή εξώπορτα και να του ανοίξουν. Δεν κάνει να ανοίξει ο ίδιος με το κλειδί του. Έτσι είναι ο πρώτος που μπαίνει στο σπίτι για να κάνει το ποδαρικό με το ρόδι στο χέρι. Μπαίνοντας μέσα, με το δεξί πόδι, σπάει το ρόδι πίσω από την εξώπορτα για να πεταχτούν οι σπόροι του παντού και ταυτόχρονα λέει: «με υγεία, ευτυχία και χαρά το νέο έτος κι όσους σπόρους έχει το ρόδι, τόσες λίρες να έχει η τσέπη μας όλη τη χρονιά.»</a:t>
            </a:r>
            <a:endParaRPr lang="el-GR" sz="2000" dirty="0">
              <a:latin typeface="Arial Nova Light"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φφφφφ.jpg"/>
          <p:cNvPicPr>
            <a:picLocks noChangeAspect="1"/>
          </p:cNvPicPr>
          <p:nvPr/>
        </p:nvPicPr>
        <p:blipFill>
          <a:blip r:embed="rId2"/>
          <a:stretch>
            <a:fillRect/>
          </a:stretch>
        </p:blipFill>
        <p:spPr>
          <a:xfrm>
            <a:off x="928662" y="642918"/>
            <a:ext cx="3929090" cy="2857520"/>
          </a:xfrm>
          <a:prstGeom prst="rect">
            <a:avLst/>
          </a:prstGeom>
          <a:ln>
            <a:noFill/>
          </a:ln>
          <a:effectLst>
            <a:softEdge rad="112500"/>
          </a:effectLst>
        </p:spPr>
      </p:pic>
      <p:pic>
        <p:nvPicPr>
          <p:cNvPr id="3" name="2 - Εικόνα" descr="protoxronia-rodi-gia-xristoygenna.jpg"/>
          <p:cNvPicPr>
            <a:picLocks noChangeAspect="1"/>
          </p:cNvPicPr>
          <p:nvPr/>
        </p:nvPicPr>
        <p:blipFill>
          <a:blip r:embed="rId3"/>
          <a:stretch>
            <a:fillRect/>
          </a:stretch>
        </p:blipFill>
        <p:spPr>
          <a:xfrm>
            <a:off x="5000628" y="2071678"/>
            <a:ext cx="3857652" cy="3214710"/>
          </a:xfrm>
          <a:prstGeom prst="rect">
            <a:avLst/>
          </a:prstGeom>
          <a:ln>
            <a:noFill/>
          </a:ln>
          <a:effectLst>
            <a:softEdge rad="112500"/>
          </a:effectLst>
        </p:spPr>
      </p:pic>
      <p:pic>
        <p:nvPicPr>
          <p:cNvPr id="4" name="3 - Εικόνα" descr="οοοοοο.jpg"/>
          <p:cNvPicPr>
            <a:picLocks noChangeAspect="1"/>
          </p:cNvPicPr>
          <p:nvPr/>
        </p:nvPicPr>
        <p:blipFill>
          <a:blip r:embed="rId4"/>
          <a:stretch>
            <a:fillRect/>
          </a:stretch>
        </p:blipFill>
        <p:spPr>
          <a:xfrm>
            <a:off x="428596" y="3643314"/>
            <a:ext cx="3929090" cy="3000360"/>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1">
              <a:lumMod val="40000"/>
              <a:lumOff val="60000"/>
            </a:schemeClr>
          </a:solidFill>
        </p:spPr>
        <p:txBody>
          <a:bodyPr/>
          <a:lstStyle/>
          <a:p>
            <a:pPr algn="ctr"/>
            <a:r>
              <a:rPr lang="el-GR" dirty="0" smtClean="0">
                <a:solidFill>
                  <a:schemeClr val="accent1">
                    <a:lumMod val="50000"/>
                  </a:schemeClr>
                </a:solidFill>
              </a:rPr>
              <a:t>ΤΕΛΟΣ</a:t>
            </a:r>
            <a:endParaRPr lang="el-GR" dirty="0">
              <a:solidFill>
                <a:schemeClr val="accent1">
                  <a:lumMod val="50000"/>
                </a:schemeClr>
              </a:solidFill>
            </a:endParaRPr>
          </a:p>
        </p:txBody>
      </p:sp>
      <p:sp>
        <p:nvSpPr>
          <p:cNvPr id="3" name="2 - Θέση περιεχομένου"/>
          <p:cNvSpPr>
            <a:spLocks noGrp="1"/>
          </p:cNvSpPr>
          <p:nvPr>
            <p:ph idx="1"/>
          </p:nvPr>
        </p:nvSpPr>
        <p:spPr>
          <a:solidFill>
            <a:schemeClr val="bg2"/>
          </a:solidFill>
        </p:spPr>
        <p:txBody>
          <a:bodyPr/>
          <a:lstStyle/>
          <a:p>
            <a:pPr>
              <a:buNone/>
            </a:pPr>
            <a:r>
              <a:rPr lang="el-GR" dirty="0" smtClean="0">
                <a:solidFill>
                  <a:schemeClr val="accent1">
                    <a:lumMod val="50000"/>
                  </a:schemeClr>
                </a:solidFill>
                <a:latin typeface="Arial Nova Light" pitchFamily="34" charset="0"/>
              </a:rPr>
              <a:t>Πηγή</a:t>
            </a:r>
            <a:r>
              <a:rPr lang="en-US" dirty="0" smtClean="0">
                <a:latin typeface="Arial Nova Light" pitchFamily="34" charset="0"/>
              </a:rPr>
              <a:t>:</a:t>
            </a:r>
            <a:r>
              <a:rPr lang="en-US" dirty="0" smtClean="0"/>
              <a:t> </a:t>
            </a:r>
            <a:r>
              <a:rPr lang="en-US" dirty="0" smtClean="0">
                <a:hlinkClick r:id="rId2"/>
              </a:rPr>
              <a:t>https://www.helppost.gr/protoxronia</a:t>
            </a:r>
            <a:endParaRPr lang="en-US" dirty="0" smtClean="0"/>
          </a:p>
          <a:p>
            <a:pPr>
              <a:buNone/>
            </a:pPr>
            <a:endParaRPr lang="en-US" dirty="0" smtClean="0"/>
          </a:p>
          <a:p>
            <a:pPr>
              <a:buNone/>
            </a:pPr>
            <a:r>
              <a:rPr lang="el-GR" dirty="0" smtClean="0">
                <a:solidFill>
                  <a:schemeClr val="accent1">
                    <a:lumMod val="50000"/>
                  </a:schemeClr>
                </a:solidFill>
                <a:latin typeface="Arial Nova Light" pitchFamily="34" charset="0"/>
              </a:rPr>
              <a:t>Μωραΐτη Στέλλα</a:t>
            </a:r>
            <a:endParaRPr lang="en-US" dirty="0" smtClean="0">
              <a:solidFill>
                <a:schemeClr val="accent1">
                  <a:lumMod val="50000"/>
                </a:schemeClr>
              </a:solidFill>
              <a:latin typeface="Arial Nova Light"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98</TotalTime>
  <Words>272</Words>
  <Application>Microsoft Office PowerPoint</Application>
  <PresentationFormat>Προβολή στην οθόνη (4:3)</PresentationFormat>
  <Paragraphs>12</Paragraphs>
  <Slides>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8</vt:i4>
      </vt:variant>
    </vt:vector>
  </HeadingPairs>
  <TitlesOfParts>
    <vt:vector size="9" baseType="lpstr">
      <vt:lpstr>Ροή</vt:lpstr>
      <vt:lpstr>ΕΘΙΜΑ ΤΗΣ ΘΡΑΚΗΣ</vt:lpstr>
      <vt:lpstr>ΠΟΔΑΡΙΚΟ</vt:lpstr>
      <vt:lpstr>Διαφάνεια 3</vt:lpstr>
      <vt:lpstr>Η ΒΑΣΙΛΟΠΙΤΑ</vt:lpstr>
      <vt:lpstr>Διαφάνεια 5</vt:lpstr>
      <vt:lpstr>ΤΟ ΣΠΑΣΙΜΟ ΤΟΥ ΡΟΔΙΟΥ</vt:lpstr>
      <vt:lpstr>Διαφάνεια 7</vt:lpstr>
      <vt:lpstr>ΤΕΛΟΣ</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ΕΘΙΜΑ ΤΗΣ ΘΡΑΚΗΣ</dc:title>
  <dc:creator>User</dc:creator>
  <cp:lastModifiedBy>User</cp:lastModifiedBy>
  <cp:revision>11</cp:revision>
  <dcterms:created xsi:type="dcterms:W3CDTF">2022-12-21T18:25:00Z</dcterms:created>
  <dcterms:modified xsi:type="dcterms:W3CDTF">2022-12-21T20:23:41Z</dcterms:modified>
</cp:coreProperties>
</file>