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58" r:id="rId4"/>
    <p:sldId id="264" r:id="rId5"/>
    <p:sldId id="259" r:id="rId6"/>
    <p:sldId id="260" r:id="rId7"/>
    <p:sldId id="263" r:id="rId8"/>
    <p:sldId id="269" r:id="rId9"/>
    <p:sldId id="266" r:id="rId10"/>
    <p:sldId id="267" r:id="rId11"/>
    <p:sldId id="268"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187" autoAdjust="0"/>
    <p:restoredTop sz="94660"/>
  </p:normalViewPr>
  <p:slideViewPr>
    <p:cSldViewPr>
      <p:cViewPr>
        <p:scale>
          <a:sx n="70" d="100"/>
          <a:sy n="70" d="100"/>
        </p:scale>
        <p:origin x="-1328"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2A525A-E23C-472B-A308-33744101A20B}" type="datetimeFigureOut">
              <a:rPr lang="el-GR" smtClean="0"/>
              <a:pPr/>
              <a:t>10/3/2024</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820395F4-DFFC-470D-BD6D-0870F7831C22}"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02A525A-E23C-472B-A308-33744101A20B}" type="datetimeFigureOut">
              <a:rPr lang="el-GR" smtClean="0"/>
              <a:pPr/>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20395F4-DFFC-470D-BD6D-0870F7831C2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C02A525A-E23C-472B-A308-33744101A20B}" type="datetimeFigureOut">
              <a:rPr lang="el-GR" smtClean="0"/>
              <a:pPr/>
              <a:t>10/3/2024</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820395F4-DFFC-470D-BD6D-0870F7831C2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C02A525A-E23C-472B-A308-33744101A20B}" type="datetimeFigureOut">
              <a:rPr lang="el-GR" smtClean="0"/>
              <a:pPr/>
              <a:t>10/3/2024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820395F4-DFFC-470D-BD6D-0870F7831C22}"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C02A525A-E23C-472B-A308-33744101A20B}" type="datetimeFigureOut">
              <a:rPr lang="el-GR" smtClean="0"/>
              <a:pPr/>
              <a:t>10/3/2024</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20395F4-DFFC-470D-BD6D-0870F7831C22}"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C02A525A-E23C-472B-A308-33744101A20B}" type="datetimeFigureOut">
              <a:rPr lang="el-GR" smtClean="0"/>
              <a:pPr/>
              <a:t>10/3/2024</a:t>
            </a:fld>
            <a:endParaRPr lang="el-GR"/>
          </a:p>
        </p:txBody>
      </p:sp>
      <p:sp>
        <p:nvSpPr>
          <p:cNvPr id="10" name="9 - Θέση αριθμού διαφάνειας"/>
          <p:cNvSpPr>
            <a:spLocks noGrp="1"/>
          </p:cNvSpPr>
          <p:nvPr>
            <p:ph type="sldNum" sz="quarter" idx="16"/>
          </p:nvPr>
        </p:nvSpPr>
        <p:spPr/>
        <p:txBody>
          <a:bodyPr rtlCol="0"/>
          <a:lstStyle/>
          <a:p>
            <a:fld id="{820395F4-DFFC-470D-BD6D-0870F7831C22}"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C02A525A-E23C-472B-A308-33744101A20B}" type="datetimeFigureOut">
              <a:rPr lang="el-GR" smtClean="0"/>
              <a:pPr/>
              <a:t>10/3/2024</a:t>
            </a:fld>
            <a:endParaRPr lang="el-GR"/>
          </a:p>
        </p:txBody>
      </p:sp>
      <p:sp>
        <p:nvSpPr>
          <p:cNvPr id="12" name="11 - Θέση αριθμού διαφάνειας"/>
          <p:cNvSpPr>
            <a:spLocks noGrp="1"/>
          </p:cNvSpPr>
          <p:nvPr>
            <p:ph type="sldNum" sz="quarter" idx="16"/>
          </p:nvPr>
        </p:nvSpPr>
        <p:spPr/>
        <p:txBody>
          <a:bodyPr rtlCol="0"/>
          <a:lstStyle/>
          <a:p>
            <a:fld id="{820395F4-DFFC-470D-BD6D-0870F7831C22}"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02A525A-E23C-472B-A308-33744101A20B}" type="datetimeFigureOut">
              <a:rPr lang="el-GR" smtClean="0"/>
              <a:pPr/>
              <a:t>10/3/2024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820395F4-DFFC-470D-BD6D-0870F7831C2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02A525A-E23C-472B-A308-33744101A20B}" type="datetimeFigureOut">
              <a:rPr lang="el-GR" smtClean="0"/>
              <a:pPr/>
              <a:t>10/3/2024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820395F4-DFFC-470D-BD6D-0870F7831C2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C02A525A-E23C-472B-A308-33744101A20B}" type="datetimeFigureOut">
              <a:rPr lang="el-GR" smtClean="0"/>
              <a:pPr/>
              <a:t>10/3/2024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820395F4-DFFC-470D-BD6D-0870F7831C22}"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C02A525A-E23C-472B-A308-33744101A20B}" type="datetimeFigureOut">
              <a:rPr lang="el-GR" smtClean="0"/>
              <a:pPr/>
              <a:t>10/3/2024</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820395F4-DFFC-470D-BD6D-0870F7831C22}"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2A525A-E23C-472B-A308-33744101A20B}" type="datetimeFigureOut">
              <a:rPr lang="el-GR" smtClean="0"/>
              <a:pPr/>
              <a:t>10/3/2024</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20395F4-DFFC-470D-BD6D-0870F7831C2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media-amazon.com/" TargetMode="External"/><Relationship Id="rId7" Type="http://schemas.openxmlformats.org/officeDocument/2006/relationships/hyperlink" Target="https://el.wikipedia.org/wiki/%CE%A8%CF%85%CF%87%CE%BF%CE%BB%CE%BF%CE%B3%CE%B9%CE%BA%CE%AE_%CE%BA%CE%B1%CE%BA%CE%BF%CF%80%CE%BF%CE%AF%CE%B7%CF%83%CE%B7" TargetMode="External"/><Relationship Id="rId2" Type="http://schemas.openxmlformats.org/officeDocument/2006/relationships/hyperlink" Target="https://marketplace.canva.com/" TargetMode="External"/><Relationship Id="rId1" Type="http://schemas.openxmlformats.org/officeDocument/2006/relationships/slideLayout" Target="../slideLayouts/slideLayout2.xml"/><Relationship Id="rId6" Type="http://schemas.openxmlformats.org/officeDocument/2006/relationships/hyperlink" Target="https://parentshub.gr/paidi/psychologia/bullying-scholikos-ekfovismos" TargetMode="External"/><Relationship Id="rId5" Type="http://schemas.openxmlformats.org/officeDocument/2006/relationships/hyperlink" Target="https://www.stopbullying.gr/antimetopisi/" TargetMode="External"/><Relationship Id="rId4" Type="http://schemas.openxmlformats.org/officeDocument/2006/relationships/hyperlink" Target="https://atlantea.new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85918" y="3786190"/>
            <a:ext cx="6977066" cy="2114552"/>
          </a:xfrm>
        </p:spPr>
        <p:txBody>
          <a:bodyPr>
            <a:normAutofit/>
          </a:bodyPr>
          <a:lstStyle/>
          <a:p>
            <a:r>
              <a:rPr lang="el-GR" sz="2400" dirty="0" err="1" smtClean="0"/>
              <a:t>Λιαπη</a:t>
            </a:r>
            <a:r>
              <a:rPr lang="el-GR" sz="2400" dirty="0" smtClean="0"/>
              <a:t> </a:t>
            </a:r>
            <a:r>
              <a:rPr lang="el-GR" sz="2400" dirty="0" err="1" smtClean="0"/>
              <a:t>Κωνσταντινα</a:t>
            </a:r>
            <a:r>
              <a:rPr lang="el-GR" sz="2400" dirty="0" smtClean="0"/>
              <a:t>, ΜΙΧΑΕΛΑ ΑΓΓΕΛΑΚΗ, </a:t>
            </a:r>
            <a:br>
              <a:rPr lang="el-GR" sz="2400" dirty="0" smtClean="0"/>
            </a:br>
            <a:r>
              <a:rPr lang="el-GR" sz="2400" dirty="0" smtClean="0"/>
              <a:t>ΚΑΡΑΓΕΩΡΓΙΟΥ  </a:t>
            </a:r>
            <a:r>
              <a:rPr lang="el-GR" sz="2400" dirty="0" err="1" smtClean="0"/>
              <a:t>δημητρησ</a:t>
            </a:r>
            <a:r>
              <a:rPr lang="el-GR" sz="2400" dirty="0" smtClean="0"/>
              <a:t>, ΚΑΡΑΓΕΩΡΓΙΟΥ ΜΑΡΙΟΣ</a:t>
            </a:r>
            <a:endParaRPr lang="el-GR" sz="2400" dirty="0"/>
          </a:p>
        </p:txBody>
      </p:sp>
      <p:sp>
        <p:nvSpPr>
          <p:cNvPr id="3" name="2 - Υπότιτλος"/>
          <p:cNvSpPr>
            <a:spLocks noGrp="1"/>
          </p:cNvSpPr>
          <p:nvPr>
            <p:ph type="subTitle" idx="1"/>
          </p:nvPr>
        </p:nvSpPr>
        <p:spPr>
          <a:xfrm>
            <a:off x="1214414" y="1928802"/>
            <a:ext cx="6500858" cy="1571636"/>
          </a:xfrm>
        </p:spPr>
        <p:txBody>
          <a:bodyPr>
            <a:noAutofit/>
          </a:bodyPr>
          <a:lstStyle/>
          <a:p>
            <a:r>
              <a:rPr lang="en-US" sz="10000" dirty="0" smtClean="0"/>
              <a:t>BULLYING</a:t>
            </a:r>
            <a:endParaRPr lang="el-GR" sz="10000"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ΕΥΧΑΡΙΣΤΟΥΜΕ ΓΙΑ ΤΗΝ ΠΡΟΣΟΧΗ ΣΑΣ</a:t>
            </a:r>
            <a:endParaRPr lang="el-GR" sz="3200" b="1"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1857356" y="1142984"/>
            <a:ext cx="5000660" cy="5572140"/>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ΒΙΒΛΙΟΓΡΑΦΙΑ</a:t>
            </a:r>
            <a:endParaRPr lang="el-GR" sz="2800" b="1" dirty="0"/>
          </a:p>
        </p:txBody>
      </p:sp>
      <p:sp>
        <p:nvSpPr>
          <p:cNvPr id="3" name="2 - Θέση περιεχομένου"/>
          <p:cNvSpPr>
            <a:spLocks noGrp="1"/>
          </p:cNvSpPr>
          <p:nvPr>
            <p:ph sz="quarter" idx="1"/>
          </p:nvPr>
        </p:nvSpPr>
        <p:spPr/>
        <p:txBody>
          <a:bodyPr>
            <a:normAutofit fontScale="92500" lnSpcReduction="20000"/>
          </a:bodyPr>
          <a:lstStyle/>
          <a:p>
            <a:pPr>
              <a:buNone/>
            </a:pPr>
            <a:r>
              <a:rPr lang="en-US" dirty="0" smtClean="0">
                <a:hlinkClick r:id="rId2"/>
              </a:rPr>
              <a:t>https://marketplace.canva.com</a:t>
            </a:r>
            <a:endParaRPr lang="el-GR" dirty="0" smtClean="0"/>
          </a:p>
          <a:p>
            <a:pPr>
              <a:buNone/>
            </a:pPr>
            <a:r>
              <a:rPr lang="en-US" dirty="0" smtClean="0">
                <a:hlinkClick r:id="rId3"/>
              </a:rPr>
              <a:t>https://m.media-amazon.com</a:t>
            </a:r>
            <a:endParaRPr lang="el-GR" dirty="0" smtClean="0"/>
          </a:p>
          <a:p>
            <a:pPr>
              <a:buNone/>
            </a:pPr>
            <a:r>
              <a:rPr lang="en-US" dirty="0" smtClean="0">
                <a:hlinkClick r:id="rId4"/>
              </a:rPr>
              <a:t>https://atlantea.news</a:t>
            </a:r>
            <a:endParaRPr lang="en-US" dirty="0" smtClean="0"/>
          </a:p>
          <a:p>
            <a:pPr>
              <a:buNone/>
            </a:pPr>
            <a:r>
              <a:rPr lang="en-US" dirty="0" smtClean="0">
                <a:hlinkClick r:id="rId5"/>
              </a:rPr>
              <a:t>https://www.stopbullying.gr/antimetopisi/</a:t>
            </a:r>
            <a:endParaRPr lang="en-US" dirty="0" smtClean="0"/>
          </a:p>
          <a:p>
            <a:pPr>
              <a:buNone/>
            </a:pPr>
            <a:r>
              <a:rPr lang="en-US" dirty="0" smtClean="0">
                <a:hlinkClick r:id="rId6"/>
              </a:rPr>
              <a:t>https://parentshub.gr/paidi/psychologia/bullying-scholikos-ekfovismos</a:t>
            </a:r>
            <a:endParaRPr lang="en-US" dirty="0" smtClean="0"/>
          </a:p>
          <a:p>
            <a:pPr>
              <a:buNone/>
            </a:pPr>
            <a:r>
              <a:rPr lang="en-US" dirty="0" smtClean="0">
                <a:hlinkClick r:id="rId7"/>
              </a:rPr>
              <a:t>https://el.wikipedia.org/wiki/%CE%A8%CF%85%CF%87%CE%BF%CE%BB%CE%BF%CE%B3%CE%B9%CE%BA%CE%AE_%CE%BA%CE%B1%CE%BA%CE%BF%CF%80%CE%BF%CE%AF%CE%B7%CF%83%CE%B7</a:t>
            </a:r>
            <a:endParaRPr lang="en-US" dirty="0" smtClean="0"/>
          </a:p>
          <a:p>
            <a:pPr>
              <a:buNone/>
            </a:pPr>
            <a:endParaRPr lang="en-US" dirty="0" smtClean="0"/>
          </a:p>
          <a:p>
            <a:pPr>
              <a:buNone/>
            </a:pPr>
            <a:endParaRPr lang="el-GR"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3600" b="1" dirty="0" smtClean="0"/>
              <a:t>Η ΕΝΝΟΙΑ ΤΟΥ ΣΧΟΛΙΚΟΥ ΕΚΦΟΒΙΣΜΟΥ</a:t>
            </a:r>
            <a:endParaRPr lang="el-GR" sz="3600" b="1" dirty="0"/>
          </a:p>
        </p:txBody>
      </p:sp>
      <p:sp>
        <p:nvSpPr>
          <p:cNvPr id="3" name="2 - Θέση περιεχομένου"/>
          <p:cNvSpPr>
            <a:spLocks noGrp="1"/>
          </p:cNvSpPr>
          <p:nvPr>
            <p:ph sz="quarter" idx="1"/>
          </p:nvPr>
        </p:nvSpPr>
        <p:spPr>
          <a:xfrm>
            <a:off x="214282" y="1857364"/>
            <a:ext cx="8358246" cy="4525963"/>
          </a:xfrm>
        </p:spPr>
        <p:txBody>
          <a:bodyPr>
            <a:normAutofit/>
          </a:bodyPr>
          <a:lstStyle/>
          <a:p>
            <a:pPr lvl="1" algn="just">
              <a:buNone/>
            </a:pPr>
            <a:r>
              <a:rPr lang="el-GR" dirty="0" smtClean="0"/>
              <a:t>	Ο </a:t>
            </a:r>
            <a:r>
              <a:rPr lang="el-GR" b="1" dirty="0" smtClean="0"/>
              <a:t>εκφοβισμός</a:t>
            </a:r>
            <a:r>
              <a:rPr lang="el-GR" dirty="0" smtClean="0"/>
              <a:t> στο σχολείο αποτελεί μια σκοτεινή σκιά που επηρεάζει την παιδική και εφηβική ηλικία. Είναι ένα φαινόμενο που αγγίζει την καρδιά της εκπαιδευτικής κοινότητας και των γονέων και έχει σοβαρές συνέπειες στην ψυχολογική και σωματική υγεία των μαθητών. Στο πλαίσιο αυτό, θα εξετάσουμε τις μορφές του σχολικού εκφοβισμού και θα προτείνουμε μεθόδους που μπορούν να αποτρέψουν και να αντιμετωπίσουν το σχολικό </a:t>
            </a:r>
            <a:r>
              <a:rPr lang="el-GR" dirty="0" err="1" smtClean="0"/>
              <a:t>bullying</a:t>
            </a:r>
            <a:r>
              <a:rPr lang="el-GR" dirty="0" smtClean="0"/>
              <a:t>.</a:t>
            </a:r>
          </a:p>
          <a:p>
            <a:pPr lvl="1" algn="just">
              <a:buNone/>
            </a:pPr>
            <a:endParaRPr lang="el-GR" dirty="0" smtClean="0"/>
          </a:p>
          <a:p>
            <a:pPr>
              <a:buNone/>
            </a:pPr>
            <a:endParaRPr lang="el-GR"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3 - Θέση περιεχομένου" descr="Bullying - Michigan Alliance for Families"/>
          <p:cNvPicPr>
            <a:picLocks/>
          </p:cNvPicPr>
          <p:nvPr/>
        </p:nvPicPr>
        <p:blipFill>
          <a:blip r:embed="rId2" cstate="print"/>
          <a:stretch>
            <a:fillRect/>
          </a:stretch>
        </p:blipFill>
        <p:spPr bwMode="auto">
          <a:xfrm>
            <a:off x="6072198" y="4714884"/>
            <a:ext cx="2786050" cy="1928826"/>
          </a:xfrm>
          <a:prstGeom prst="rect">
            <a:avLst/>
          </a:prstGeom>
          <a:noFill/>
          <a:ln w="9525">
            <a:noFill/>
            <a:miter lim="800000"/>
            <a:headEnd/>
            <a:tailEnd/>
          </a:ln>
        </p:spPr>
      </p:pic>
      <p:sp>
        <p:nvSpPr>
          <p:cNvPr id="2" name="1 - Τίτλος"/>
          <p:cNvSpPr>
            <a:spLocks noGrp="1"/>
          </p:cNvSpPr>
          <p:nvPr>
            <p:ph type="title"/>
          </p:nvPr>
        </p:nvSpPr>
        <p:spPr/>
        <p:txBody>
          <a:bodyPr>
            <a:normAutofit/>
          </a:bodyPr>
          <a:lstStyle/>
          <a:p>
            <a:r>
              <a:rPr lang="el-GR" sz="3600" b="1" dirty="0" smtClean="0"/>
              <a:t>ΨΥΧΟΛΟΓΙΚΟΣ ΕΚΦΟΒΙΣΜΟΣ</a:t>
            </a:r>
            <a:endParaRPr lang="el-GR" sz="3600" b="1" dirty="0"/>
          </a:p>
        </p:txBody>
      </p:sp>
      <p:sp>
        <p:nvSpPr>
          <p:cNvPr id="5" name="4 - Θέση περιεχομένου"/>
          <p:cNvSpPr>
            <a:spLocks noGrp="1"/>
          </p:cNvSpPr>
          <p:nvPr>
            <p:ph sz="quarter" idx="1"/>
          </p:nvPr>
        </p:nvSpPr>
        <p:spPr>
          <a:xfrm>
            <a:off x="500034" y="1554162"/>
            <a:ext cx="8429684" cy="4946671"/>
          </a:xfrm>
        </p:spPr>
        <p:txBody>
          <a:bodyPr>
            <a:normAutofit/>
          </a:bodyPr>
          <a:lstStyle/>
          <a:p>
            <a:pPr algn="just">
              <a:buNone/>
            </a:pPr>
            <a:r>
              <a:rPr lang="el-GR" dirty="0" smtClean="0"/>
              <a:t>	</a:t>
            </a:r>
            <a:r>
              <a:rPr lang="el-GR" sz="2800" dirty="0" smtClean="0"/>
              <a:t>Νοείται ως πράξη που διενεργείται από ένα άτομο σε βάρος ενός άλλου ή άλλων ατόμων και συμπεριλαμβάνει περιορισμό, απομόνωση, λεκτική κακοποίηση, ταπείνωση, εκφοβισμό, υποτίμηση νοημοσύνης, ή οποιαδήποτε άλλη συμπεριφορά που μπορεί να μειώσει την αίσθηση της ταυτότητας, της αξιοπρέπειας και της αυτοεκτίμησης.</a:t>
            </a:r>
            <a:endParaRPr lang="el-GR" sz="28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tretch>
            <a:fillRect/>
          </a:stretch>
        </p:blipFill>
        <p:spPr bwMode="auto">
          <a:xfrm>
            <a:off x="3857620" y="4000504"/>
            <a:ext cx="4714877" cy="2725795"/>
          </a:xfrm>
          <a:prstGeom prst="rect">
            <a:avLst/>
          </a:prstGeom>
          <a:noFill/>
          <a:ln w="9525">
            <a:noFill/>
            <a:miter lim="800000"/>
            <a:headEnd/>
            <a:tailEnd/>
          </a:ln>
          <a:effectLst/>
        </p:spPr>
      </p:pic>
      <p:sp>
        <p:nvSpPr>
          <p:cNvPr id="2" name="1 - Τίτλος"/>
          <p:cNvSpPr>
            <a:spLocks noGrp="1"/>
          </p:cNvSpPr>
          <p:nvPr>
            <p:ph type="title"/>
          </p:nvPr>
        </p:nvSpPr>
        <p:spPr/>
        <p:txBody>
          <a:bodyPr>
            <a:normAutofit/>
          </a:bodyPr>
          <a:lstStyle/>
          <a:p>
            <a:r>
              <a:rPr lang="el-GR" sz="3600" b="1" dirty="0" smtClean="0"/>
              <a:t>ΛΕΚΤΙΚΟΣ ΕΚΦΟΒΙΣΜΟΣ</a:t>
            </a:r>
            <a:endParaRPr lang="el-GR" sz="3600" b="1" dirty="0"/>
          </a:p>
        </p:txBody>
      </p:sp>
      <p:sp>
        <p:nvSpPr>
          <p:cNvPr id="5" name="4 - Ορθογώνιο"/>
          <p:cNvSpPr/>
          <p:nvPr/>
        </p:nvSpPr>
        <p:spPr>
          <a:xfrm>
            <a:off x="714348" y="1714488"/>
            <a:ext cx="6572280" cy="2677656"/>
          </a:xfrm>
          <a:prstGeom prst="rect">
            <a:avLst/>
          </a:prstGeom>
        </p:spPr>
        <p:txBody>
          <a:bodyPr wrap="square">
            <a:spAutoFit/>
          </a:bodyPr>
          <a:lstStyle/>
          <a:p>
            <a:r>
              <a:rPr lang="el-GR" sz="2800" dirty="0" smtClean="0"/>
              <a:t>Η λεκτική κακοποίηση (επίσης γνωστή ως λεκτικός εκφοβισμός) περιγράφεται ως μια αρνητική δήλωση που απευθύνεται προς το θύμα ή είναι σχετική με το θύμα ή αποκρύπτει κάποια απάντηση λέγοντας πως δεν έχει συμβεί.</a:t>
            </a:r>
            <a:endParaRPr lang="el-GR" sz="2800"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Διδάσκοντας στα παιδιά να μην κάνουν bullying - Mothersblog.gr"/>
          <p:cNvPicPr>
            <a:picLocks noGrp="1"/>
          </p:cNvPicPr>
          <p:nvPr>
            <p:ph sz="quarter" idx="1"/>
          </p:nvPr>
        </p:nvPicPr>
        <p:blipFill>
          <a:blip r:embed="rId2"/>
          <a:stretch>
            <a:fillRect/>
          </a:stretch>
        </p:blipFill>
        <p:spPr bwMode="auto">
          <a:xfrm>
            <a:off x="3714744" y="3429000"/>
            <a:ext cx="5000628" cy="3071810"/>
          </a:xfrm>
          <a:prstGeom prst="rect">
            <a:avLst/>
          </a:prstGeom>
          <a:noFill/>
          <a:ln w="9525">
            <a:noFill/>
            <a:miter lim="800000"/>
            <a:headEnd/>
            <a:tailEnd/>
          </a:ln>
        </p:spPr>
      </p:pic>
      <p:sp>
        <p:nvSpPr>
          <p:cNvPr id="2" name="1 - Τίτλος"/>
          <p:cNvSpPr>
            <a:spLocks noGrp="1"/>
          </p:cNvSpPr>
          <p:nvPr>
            <p:ph type="title"/>
          </p:nvPr>
        </p:nvSpPr>
        <p:spPr/>
        <p:txBody>
          <a:bodyPr>
            <a:normAutofit/>
          </a:bodyPr>
          <a:lstStyle/>
          <a:p>
            <a:r>
              <a:rPr lang="el-GR" sz="3600" b="1" dirty="0" smtClean="0"/>
              <a:t>ΣΩΜΑΤΙΚΟΣ ΕΚΦΟΒΙΣΜΟΣ</a:t>
            </a:r>
            <a:endParaRPr lang="el-GR" sz="3600" b="1" dirty="0"/>
          </a:p>
        </p:txBody>
      </p:sp>
      <p:sp>
        <p:nvSpPr>
          <p:cNvPr id="5" name="4 - Ορθογώνιο"/>
          <p:cNvSpPr/>
          <p:nvPr/>
        </p:nvSpPr>
        <p:spPr>
          <a:xfrm>
            <a:off x="428596" y="1928802"/>
            <a:ext cx="8501122" cy="1446550"/>
          </a:xfrm>
          <a:prstGeom prst="rect">
            <a:avLst/>
          </a:prstGeom>
        </p:spPr>
        <p:txBody>
          <a:bodyPr wrap="square">
            <a:spAutoFit/>
          </a:bodyPr>
          <a:lstStyle/>
          <a:p>
            <a:r>
              <a:rPr lang="el-GR" sz="2800" dirty="0" smtClean="0"/>
              <a:t>Το παιδί - θύτης μεταχειρίζεται φυσική βία, όπως γρονθοκοπήματα, κλωτσιές, σπρωξιές, καθώς επίσης άρπαγμα ή φθορά ατομικής ιδιοκτησίας</a:t>
            </a:r>
            <a:r>
              <a:rPr lang="el-GR" sz="3200" dirty="0" smtClean="0"/>
              <a:t>.</a:t>
            </a:r>
            <a:endParaRPr lang="el-GR" sz="32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Ηλεκτρονικός εκφοβισμός (Cyber bullying) | schooltime.gr"/>
          <p:cNvPicPr>
            <a:picLocks noGrp="1"/>
          </p:cNvPicPr>
          <p:nvPr>
            <p:ph sz="quarter" idx="1"/>
          </p:nvPr>
        </p:nvPicPr>
        <p:blipFill>
          <a:blip r:embed="rId2"/>
          <a:stretch>
            <a:fillRect/>
          </a:stretch>
        </p:blipFill>
        <p:spPr bwMode="auto">
          <a:xfrm>
            <a:off x="3929058" y="4572008"/>
            <a:ext cx="3929058" cy="2143116"/>
          </a:xfrm>
          <a:prstGeom prst="rect">
            <a:avLst/>
          </a:prstGeom>
          <a:noFill/>
          <a:ln w="9525">
            <a:noFill/>
            <a:miter lim="800000"/>
            <a:headEnd/>
            <a:tailEnd/>
          </a:ln>
        </p:spPr>
      </p:pic>
      <p:sp>
        <p:nvSpPr>
          <p:cNvPr id="2" name="1 - Τίτλος"/>
          <p:cNvSpPr>
            <a:spLocks noGrp="1"/>
          </p:cNvSpPr>
          <p:nvPr>
            <p:ph type="title"/>
          </p:nvPr>
        </p:nvSpPr>
        <p:spPr/>
        <p:txBody>
          <a:bodyPr>
            <a:normAutofit/>
          </a:bodyPr>
          <a:lstStyle/>
          <a:p>
            <a:r>
              <a:rPr lang="el-GR" sz="3600" b="1" dirty="0" smtClean="0"/>
              <a:t>ΔΙΑΔΙΚΤΥΑΚΟΣ ΕΚΦΟΒΙΣΜΟΣ</a:t>
            </a:r>
            <a:endParaRPr lang="el-GR" sz="3600" b="1" dirty="0"/>
          </a:p>
        </p:txBody>
      </p:sp>
      <p:sp>
        <p:nvSpPr>
          <p:cNvPr id="5" name="4 - Ορθογώνιο"/>
          <p:cNvSpPr/>
          <p:nvPr/>
        </p:nvSpPr>
        <p:spPr>
          <a:xfrm>
            <a:off x="0" y="1928802"/>
            <a:ext cx="8572528" cy="2246769"/>
          </a:xfrm>
          <a:prstGeom prst="rect">
            <a:avLst/>
          </a:prstGeom>
        </p:spPr>
        <p:txBody>
          <a:bodyPr wrap="square">
            <a:spAutoFit/>
          </a:bodyPr>
          <a:lstStyle/>
          <a:p>
            <a:pPr algn="just"/>
            <a:r>
              <a:rPr lang="el-GR" sz="2800" dirty="0" smtClean="0"/>
              <a:t>Ο όρος διαδικτυακός εκφοβισμός  αφορά τον εκφοβισμό, την απειλή, την ταπείνωση ή την παρενόχληση παιδιών, </a:t>
            </a:r>
            <a:r>
              <a:rPr lang="el-GR" sz="2800" dirty="0" err="1" smtClean="0"/>
              <a:t>προεφήβων</a:t>
            </a:r>
            <a:r>
              <a:rPr lang="el-GR" sz="2800" dirty="0" smtClean="0"/>
              <a:t> και εφήβων που δέχονται μέσω της χρήσης του Διαδικτύου, κινητών τηλεφώνων είτε άλλων ψηφιακών τεχνολογιών από ομηλίκους τους.</a:t>
            </a:r>
            <a:endParaRPr lang="el-GR" sz="2800"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ΤΙ ΜΠΟΡΩ ΝΑ ΚΑΝΩ</a:t>
            </a:r>
            <a:endParaRPr lang="el-GR" sz="3200" dirty="0"/>
          </a:p>
        </p:txBody>
      </p:sp>
      <p:sp>
        <p:nvSpPr>
          <p:cNvPr id="3" name="2 - Θέση περιεχομένου"/>
          <p:cNvSpPr>
            <a:spLocks noGrp="1"/>
          </p:cNvSpPr>
          <p:nvPr>
            <p:ph sz="quarter" idx="1"/>
          </p:nvPr>
        </p:nvSpPr>
        <p:spPr/>
        <p:txBody>
          <a:bodyPr>
            <a:normAutofit fontScale="25000" lnSpcReduction="20000"/>
          </a:bodyPr>
          <a:lstStyle/>
          <a:p>
            <a:pPr>
              <a:buNone/>
            </a:pPr>
            <a:endParaRPr lang="el-GR" sz="5600" dirty="0" smtClean="0"/>
          </a:p>
          <a:p>
            <a:pPr lvl="0" algn="just">
              <a:lnSpc>
                <a:spcPct val="120000"/>
              </a:lnSpc>
              <a:spcBef>
                <a:spcPts val="0"/>
              </a:spcBef>
            </a:pPr>
            <a:r>
              <a:rPr lang="el-GR" sz="8000" b="1" dirty="0" smtClean="0"/>
              <a:t>Μην το κρατάς μυστικό</a:t>
            </a:r>
            <a:r>
              <a:rPr lang="el-GR" sz="8000" dirty="0" smtClean="0"/>
              <a:t>. Πες το σε κάποιον ενήλικα που εμπιστεύεσαι και ζήτησε τη βοήθειά του. Μπορεί να είναι ο γονιός σου, ένας δάσκαλος, ο διευθυντής του σχολείου, ο προπονητής σου.</a:t>
            </a:r>
          </a:p>
          <a:p>
            <a:pPr lvl="0" algn="just">
              <a:lnSpc>
                <a:spcPct val="120000"/>
              </a:lnSpc>
              <a:spcBef>
                <a:spcPts val="0"/>
              </a:spcBef>
            </a:pPr>
            <a:r>
              <a:rPr lang="el-GR" sz="8000" b="1" dirty="0" smtClean="0"/>
              <a:t>Όταν δέχεσαι τέτοια συμπεριφορά, μείνε ήρεμος</a:t>
            </a:r>
            <a:r>
              <a:rPr lang="el-GR" sz="8000" dirty="0" smtClean="0"/>
              <a:t>. Προσπάθησε να μη δείξεις θυμό ή φόβο. Τα άτομα που ασκούν εκφοβισμό αποζητούν την αντίδρασή του θύματος. Τους αρέσει να βλέπουν ότι σε αναστατώνουν. Αν δεν αντιδράς όπως περιμένουν, μπορεί να βαρεθούν και να σταματήσουν.</a:t>
            </a:r>
          </a:p>
          <a:p>
            <a:pPr lvl="0" algn="just">
              <a:lnSpc>
                <a:spcPct val="120000"/>
              </a:lnSpc>
              <a:spcBef>
                <a:spcPts val="0"/>
              </a:spcBef>
            </a:pPr>
            <a:r>
              <a:rPr lang="el-GR" sz="8000" b="1" dirty="0" smtClean="0"/>
              <a:t>Αγνόησε αυτούς που σε εκφοβίζουν</a:t>
            </a:r>
            <a:r>
              <a:rPr lang="el-GR" sz="8000" dirty="0" smtClean="0"/>
              <a:t>. Όσο δεν νιώθεις άσχημα μ’ αυτά που σου κάνουν ή σου λένε, τόσο τους αποδυναμώνεις.</a:t>
            </a:r>
          </a:p>
          <a:p>
            <a:pPr lvl="0" algn="just">
              <a:lnSpc>
                <a:spcPct val="120000"/>
              </a:lnSpc>
              <a:spcBef>
                <a:spcPts val="0"/>
              </a:spcBef>
            </a:pPr>
            <a:r>
              <a:rPr lang="el-GR" sz="8000" b="1" dirty="0" smtClean="0"/>
              <a:t>Γίνε μέλος μιας ομάδας</a:t>
            </a:r>
            <a:r>
              <a:rPr lang="el-GR" sz="8000" dirty="0" smtClean="0"/>
              <a:t>. Έτσι θα κάνεις νέους φίλους και θα έχεις μεγαλύτερη υποστήριξη.</a:t>
            </a:r>
          </a:p>
          <a:p>
            <a:endParaRPr lang="el-GR" sz="4300" dirty="0" smtClean="0"/>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ΤΙ ΜΠΟΡΩ ΝΑ ΚΑΝΩ</a:t>
            </a:r>
            <a:endParaRPr lang="el-GR" sz="2800" dirty="0"/>
          </a:p>
        </p:txBody>
      </p:sp>
      <p:sp>
        <p:nvSpPr>
          <p:cNvPr id="3" name="2 - Θέση περιεχομένου"/>
          <p:cNvSpPr>
            <a:spLocks noGrp="1"/>
          </p:cNvSpPr>
          <p:nvPr>
            <p:ph sz="quarter" idx="1"/>
          </p:nvPr>
        </p:nvSpPr>
        <p:spPr/>
        <p:txBody>
          <a:bodyPr>
            <a:normAutofit fontScale="70000" lnSpcReduction="20000"/>
          </a:bodyPr>
          <a:lstStyle/>
          <a:p>
            <a:pPr lvl="0" algn="just">
              <a:lnSpc>
                <a:spcPct val="120000"/>
              </a:lnSpc>
              <a:spcBef>
                <a:spcPts val="0"/>
              </a:spcBef>
            </a:pPr>
            <a:r>
              <a:rPr lang="el-GR" sz="3200" b="1" dirty="0" smtClean="0"/>
              <a:t>Μην αντεπιτίθεσαι</a:t>
            </a:r>
            <a:r>
              <a:rPr lang="el-GR" sz="3200" dirty="0" smtClean="0"/>
              <a:t>. Είναι επικίνδυνο για σένα και συνήθως κάνει τα πράγματα χειρότερα. Μείνε κοντά σε άλλους, προστάτεψε τον εαυτό σου και ζήτα βοήθεια από έναν ενήλικα.</a:t>
            </a:r>
          </a:p>
          <a:p>
            <a:pPr lvl="0" algn="just">
              <a:lnSpc>
                <a:spcPct val="120000"/>
              </a:lnSpc>
              <a:spcBef>
                <a:spcPts val="0"/>
              </a:spcBef>
            </a:pPr>
            <a:r>
              <a:rPr lang="el-GR" sz="3200" b="1" dirty="0" smtClean="0"/>
              <a:t>Προσπάθησε να αποφεύγεις καταστάσεις όπου μπορεί να είσαι εκτεθειμένος σε εκφοβισμό</a:t>
            </a:r>
            <a:r>
              <a:rPr lang="el-GR" sz="3200" dirty="0" smtClean="0"/>
              <a:t>. Για παράδειγμα, απέφυγε περιοχές του σχολείου όπου δεν υπάρχουν πολλοί μαθητές ή δάσκαλοι. Μην μένεις μόνος στις τουαλέτες ή στα αποδυτήρια. Κάθισε κοντά στον οδηγό του σχολικού λεωφορείου. Μην φέρνεις ακριβά αντικείμενα ή πολλά χρήματα στο σχολείο. Κάθισε μαζί με άλλους φίλους στο φαγητό. Μείνε κοντά στους φίλους σου ή στο δάσκαλό σου στα σχολικά διαλείμματα.</a:t>
            </a: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ΤΟ </a:t>
            </a:r>
            <a:r>
              <a:rPr lang="el-GR" sz="2800" b="1" dirty="0" smtClean="0"/>
              <a:t>ΚΟΛΑΖ</a:t>
            </a:r>
            <a:r>
              <a:rPr lang="el-GR" sz="3200" b="1" dirty="0" smtClean="0"/>
              <a:t> ΤΗΣ ΟΜΑΔΑΣ ΜΑΣ</a:t>
            </a:r>
            <a:endParaRPr lang="el-GR" sz="3200" b="1"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750343" y="1643063"/>
            <a:ext cx="3643313" cy="485775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130</TotalTime>
  <Words>324</Words>
  <Application>Microsoft Office PowerPoint</Application>
  <PresentationFormat>Προβολή στην οθόνη (4:3)</PresentationFormat>
  <Paragraphs>30</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Διάμεσος</vt:lpstr>
      <vt:lpstr>Λιαπη Κωνσταντινα, ΜΙΧΑΕΛΑ ΑΓΓΕΛΑΚΗ,  ΚΑΡΑΓΕΩΡΓΙΟΥ  δημητρησ, ΚΑΡΑΓΕΩΡΓΙΟΥ ΜΑΡΙΟΣ</vt:lpstr>
      <vt:lpstr>Η ΕΝΝΟΙΑ ΤΟΥ ΣΧΟΛΙΚΟΥ ΕΚΦΟΒΙΣΜΟΥ</vt:lpstr>
      <vt:lpstr>ΨΥΧΟΛΟΓΙΚΟΣ ΕΚΦΟΒΙΣΜΟΣ</vt:lpstr>
      <vt:lpstr>ΛΕΚΤΙΚΟΣ ΕΚΦΟΒΙΣΜΟΣ</vt:lpstr>
      <vt:lpstr>ΣΩΜΑΤΙΚΟΣ ΕΚΦΟΒΙΣΜΟΣ</vt:lpstr>
      <vt:lpstr>ΔΙΑΔΙΚΤΥΑΚΟΣ ΕΚΦΟΒΙΣΜΟΣ</vt:lpstr>
      <vt:lpstr>ΤΙ ΜΠΟΡΩ ΝΑ ΚΑΝΩ</vt:lpstr>
      <vt:lpstr>ΤΙ ΜΠΟΡΩ ΝΑ ΚΑΝΩ</vt:lpstr>
      <vt:lpstr>ΤΟ ΚΟΛΑΖ ΤΗΣ ΟΜΑΔΑΣ ΜΑΣ</vt:lpstr>
      <vt:lpstr>ΕΥΧΑΡΙΣΤΟΥΜΕ ΓΙΑ ΤΗΝ ΠΡΟΣΟΧΗ ΣΑΣ</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32</cp:revision>
  <dcterms:created xsi:type="dcterms:W3CDTF">2024-03-10T11:39:51Z</dcterms:created>
  <dcterms:modified xsi:type="dcterms:W3CDTF">2024-03-10T19:45:41Z</dcterms:modified>
</cp:coreProperties>
</file>